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8" r:id="rId17"/>
    <p:sldId id="289" r:id="rId18"/>
    <p:sldId id="290" r:id="rId19"/>
    <p:sldId id="276" r:id="rId20"/>
    <p:sldId id="271" r:id="rId21"/>
    <p:sldId id="272" r:id="rId22"/>
    <p:sldId id="273" r:id="rId23"/>
    <p:sldId id="274" r:id="rId24"/>
    <p:sldId id="275" r:id="rId25"/>
    <p:sldId id="277" r:id="rId26"/>
    <p:sldId id="278" r:id="rId27"/>
    <p:sldId id="279" r:id="rId28"/>
    <p:sldId id="280" r:id="rId29"/>
    <p:sldId id="281" r:id="rId30"/>
    <p:sldId id="282" r:id="rId31"/>
    <p:sldId id="283" r:id="rId32"/>
    <p:sldId id="284" r:id="rId33"/>
    <p:sldId id="286" r:id="rId34"/>
    <p:sldId id="287" r:id="rId35"/>
    <p:sldId id="291" r:id="rId36"/>
    <p:sldId id="292" r:id="rId37"/>
    <p:sldId id="293" r:id="rId38"/>
    <p:sldId id="294" r:id="rId39"/>
    <p:sldId id="295" r:id="rId40"/>
    <p:sldId id="296" r:id="rId41"/>
    <p:sldId id="297" r:id="rId42"/>
    <p:sldId id="298" r:id="rId43"/>
    <p:sldId id="299" r:id="rId44"/>
    <p:sldId id="285" r:id="rId45"/>
    <p:sldId id="300" r:id="rId4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44B"/>
  </p:clrMru>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Средний стиль 3 - акцент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Средний стиль 3 - акцент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4660"/>
  </p:normalViewPr>
  <p:slideViewPr>
    <p:cSldViewPr>
      <p:cViewPr varScale="1">
        <p:scale>
          <a:sx n="91" d="100"/>
          <a:sy n="91" d="100"/>
        </p:scale>
        <p:origin x="-1374" y="-11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ru-RU" smtClean="0"/>
              <a:t>Текстовый анализ</a:t>
            </a:r>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C21C92-5A93-4E2D-B1A2-BDEAD2222750}" type="datetimeFigureOut">
              <a:rPr lang="ru-RU" smtClean="0"/>
              <a:pPr/>
              <a:t>16.10.2012</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0A095B-7C9D-41E3-B1CD-5465970801DC}" type="slidenum">
              <a:rPr lang="ru-RU" smtClean="0"/>
              <a:pPr/>
              <a:t>‹#›</a:t>
            </a:fld>
            <a:endParaRPr lang="ru-RU"/>
          </a:p>
        </p:txBody>
      </p:sp>
    </p:spTree>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ru-RU" smtClean="0"/>
              <a:t>Текстовый анализ</a:t>
            </a: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21ABF2-51A6-422E-BB1C-264C234FA0DD}" type="datetimeFigureOut">
              <a:rPr lang="ru-RU" smtClean="0"/>
              <a:pPr/>
              <a:t>16.10.2012</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4D151C-1D6A-4341-AEAB-E66645345B23}" type="slidenum">
              <a:rPr lang="ru-RU" smtClean="0"/>
              <a:pPr/>
              <a:t>‹#›</a:t>
            </a:fld>
            <a:endParaRPr lang="ru-RU"/>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a:p>
        </p:txBody>
      </p:sp>
      <p:sp>
        <p:nvSpPr>
          <p:cNvPr id="4" name="Номер слайда 3"/>
          <p:cNvSpPr>
            <a:spLocks noGrp="1"/>
          </p:cNvSpPr>
          <p:nvPr>
            <p:ph type="sldNum" sz="quarter" idx="10"/>
          </p:nvPr>
        </p:nvSpPr>
        <p:spPr/>
        <p:txBody>
          <a:bodyPr/>
          <a:lstStyle/>
          <a:p>
            <a:fld id="{E04D151C-1D6A-4341-AEAB-E66645345B23}" type="slidenum">
              <a:rPr lang="ru-RU" smtClean="0"/>
              <a:pPr/>
              <a:t>2</a:t>
            </a:fld>
            <a:endParaRPr lang="ru-RU"/>
          </a:p>
        </p:txBody>
      </p:sp>
      <p:sp>
        <p:nvSpPr>
          <p:cNvPr id="5" name="Верхний колонтитул 4"/>
          <p:cNvSpPr>
            <a:spLocks noGrp="1"/>
          </p:cNvSpPr>
          <p:nvPr>
            <p:ph type="hdr" sz="quarter" idx="11"/>
          </p:nvPr>
        </p:nvSpPr>
        <p:spPr/>
        <p:txBody>
          <a:bodyPr/>
          <a:lstStyle/>
          <a:p>
            <a:r>
              <a:rPr lang="ru-RU" smtClean="0"/>
              <a:t>Текстовый анализ</a:t>
            </a:r>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FA34A514-107D-4D97-AD69-0D522E8662D2}" type="datetimeFigureOut">
              <a:rPr lang="ru-RU" smtClean="0"/>
              <a:pPr/>
              <a:t>16.10.2012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E1B5510-5118-43D7-97AA-C28F7FC3240C}"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FA34A514-107D-4D97-AD69-0D522E8662D2}" type="datetimeFigureOut">
              <a:rPr lang="ru-RU" smtClean="0"/>
              <a:pPr/>
              <a:t>16.10.2012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E1B5510-5118-43D7-97AA-C28F7FC3240C}"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FA34A514-107D-4D97-AD69-0D522E8662D2}" type="datetimeFigureOut">
              <a:rPr lang="ru-RU" smtClean="0"/>
              <a:pPr/>
              <a:t>16.10.2012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E1B5510-5118-43D7-97AA-C28F7FC3240C}"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FA34A514-107D-4D97-AD69-0D522E8662D2}" type="datetimeFigureOut">
              <a:rPr lang="ru-RU" smtClean="0"/>
              <a:pPr/>
              <a:t>16.10.2012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E1B5510-5118-43D7-97AA-C28F7FC3240C}"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FA34A514-107D-4D97-AD69-0D522E8662D2}" type="datetimeFigureOut">
              <a:rPr lang="ru-RU" smtClean="0"/>
              <a:pPr/>
              <a:t>16.10.2012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6E1B5510-5118-43D7-97AA-C28F7FC3240C}"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FA34A514-107D-4D97-AD69-0D522E8662D2}" type="datetimeFigureOut">
              <a:rPr lang="ru-RU" smtClean="0"/>
              <a:pPr/>
              <a:t>16.10.2012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E1B5510-5118-43D7-97AA-C28F7FC3240C}"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FA34A514-107D-4D97-AD69-0D522E8662D2}" type="datetimeFigureOut">
              <a:rPr lang="ru-RU" smtClean="0"/>
              <a:pPr/>
              <a:t>16.10.2012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6E1B5510-5118-43D7-97AA-C28F7FC3240C}"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FA34A514-107D-4D97-AD69-0D522E8662D2}" type="datetimeFigureOut">
              <a:rPr lang="ru-RU" smtClean="0"/>
              <a:pPr/>
              <a:t>16.10.2012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6E1B5510-5118-43D7-97AA-C28F7FC3240C}"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A34A514-107D-4D97-AD69-0D522E8662D2}" type="datetimeFigureOut">
              <a:rPr lang="ru-RU" smtClean="0"/>
              <a:pPr/>
              <a:t>16.10.2012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6E1B5510-5118-43D7-97AA-C28F7FC3240C}"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FA34A514-107D-4D97-AD69-0D522E8662D2}" type="datetimeFigureOut">
              <a:rPr lang="ru-RU" smtClean="0"/>
              <a:pPr/>
              <a:t>16.10.2012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E1B5510-5118-43D7-97AA-C28F7FC3240C}"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FA34A514-107D-4D97-AD69-0D522E8662D2}" type="datetimeFigureOut">
              <a:rPr lang="ru-RU" smtClean="0"/>
              <a:pPr/>
              <a:t>16.10.2012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6E1B5510-5118-43D7-97AA-C28F7FC3240C}" type="slidenum">
              <a:rPr lang="ru-RU" smtClean="0"/>
              <a:pPr/>
              <a:t>‹#›</a:t>
            </a:fld>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34A514-107D-4D97-AD69-0D522E8662D2}" type="datetimeFigureOut">
              <a:rPr lang="ru-RU" smtClean="0"/>
              <a:pPr/>
              <a:t>16.10.2012</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B5510-5118-43D7-97AA-C28F7FC3240C}"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42910" y="785794"/>
            <a:ext cx="7772400" cy="2071702"/>
          </a:xfrm>
        </p:spPr>
        <p:txBody>
          <a:bodyPr>
            <a:normAutofit/>
          </a:bodyPr>
          <a:lstStyle/>
          <a:p>
            <a:r>
              <a:rPr lang="ru-RU" sz="4000" dirty="0" smtClean="0">
                <a:latin typeface="Candara" pitchFamily="34" charset="0"/>
              </a:rPr>
              <a:t>Текстовый </a:t>
            </a:r>
            <a:r>
              <a:rPr lang="ru-RU" dirty="0" smtClean="0">
                <a:latin typeface="Candara" pitchFamily="34" charset="0"/>
              </a:rPr>
              <a:t>анализ</a:t>
            </a:r>
            <a:r>
              <a:rPr lang="ru-RU" sz="4000" dirty="0" smtClean="0">
                <a:latin typeface="Candara" pitchFamily="34" charset="0"/>
              </a:rPr>
              <a:t>: кластеризация, аннотирование, анализ тональности</a:t>
            </a:r>
            <a:endParaRPr lang="ru-RU" sz="4000" dirty="0">
              <a:latin typeface="Candara" pitchFamily="34" charset="0"/>
            </a:endParaRPr>
          </a:p>
        </p:txBody>
      </p:sp>
      <p:sp>
        <p:nvSpPr>
          <p:cNvPr id="3" name="Подзаголовок 2"/>
          <p:cNvSpPr>
            <a:spLocks noGrp="1"/>
          </p:cNvSpPr>
          <p:nvPr>
            <p:ph type="subTitle" idx="1"/>
          </p:nvPr>
        </p:nvSpPr>
        <p:spPr>
          <a:xfrm>
            <a:off x="2214546" y="3571876"/>
            <a:ext cx="5072098" cy="1752600"/>
          </a:xfrm>
        </p:spPr>
        <p:txBody>
          <a:bodyPr/>
          <a:lstStyle/>
          <a:p>
            <a:r>
              <a:rPr lang="ru-RU" dirty="0" smtClean="0">
                <a:solidFill>
                  <a:schemeClr val="tx1"/>
                </a:solidFill>
                <a:latin typeface="Candara" pitchFamily="34" charset="0"/>
              </a:rPr>
              <a:t>Гаврилова Кристина, 911мп</a:t>
            </a:r>
          </a:p>
          <a:p>
            <a:r>
              <a:rPr lang="ru-RU" dirty="0" smtClean="0">
                <a:solidFill>
                  <a:schemeClr val="tx1"/>
                </a:solidFill>
                <a:latin typeface="Candara" pitchFamily="34" charset="0"/>
              </a:rPr>
              <a:t>16 октября 2012</a:t>
            </a:r>
            <a:endParaRPr lang="ru-RU" dirty="0">
              <a:solidFill>
                <a:schemeClr val="tx1"/>
              </a:solidFill>
              <a:latin typeface="Candara"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28596" y="1500174"/>
            <a:ext cx="8229600" cy="4525963"/>
          </a:xfrm>
        </p:spPr>
        <p:txBody>
          <a:bodyPr>
            <a:normAutofit fontScale="55000" lnSpcReduction="20000"/>
          </a:bodyPr>
          <a:lstStyle/>
          <a:p>
            <a:pPr>
              <a:lnSpc>
                <a:spcPct val="120000"/>
              </a:lnSpc>
              <a:buNone/>
            </a:pPr>
            <a:r>
              <a:rPr lang="ru-RU" dirty="0" smtClean="0"/>
              <a:t>      </a:t>
            </a:r>
            <a:r>
              <a:rPr lang="ru-RU" dirty="0" smtClean="0">
                <a:latin typeface="Candara" pitchFamily="34" charset="0"/>
              </a:rPr>
              <a:t>Пример: требуется разделить следующие заголовки новостей на разные группы</a:t>
            </a:r>
          </a:p>
          <a:p>
            <a:pPr>
              <a:lnSpc>
                <a:spcPct val="120000"/>
              </a:lnSpc>
              <a:buNone/>
            </a:pPr>
            <a:r>
              <a:rPr lang="ru-RU" dirty="0" smtClean="0">
                <a:latin typeface="Candara" pitchFamily="34" charset="0"/>
              </a:rPr>
              <a:t>	1. Британская полиция знает о местонахождении основателя </a:t>
            </a:r>
            <a:r>
              <a:rPr lang="ru-RU" dirty="0" err="1" smtClean="0">
                <a:latin typeface="Candara" pitchFamily="34" charset="0"/>
              </a:rPr>
              <a:t>WikiLeaks</a:t>
            </a:r>
            <a:r>
              <a:rPr lang="ru-RU" dirty="0" smtClean="0">
                <a:latin typeface="Candara" pitchFamily="34" charset="0"/>
              </a:rPr>
              <a:t/>
            </a:r>
            <a:br>
              <a:rPr lang="ru-RU" dirty="0" smtClean="0">
                <a:latin typeface="Candara" pitchFamily="34" charset="0"/>
              </a:rPr>
            </a:br>
            <a:r>
              <a:rPr lang="ru-RU" dirty="0" smtClean="0">
                <a:latin typeface="Candara" pitchFamily="34" charset="0"/>
              </a:rPr>
              <a:t>2. В суде США начинается процесс против россиянина, рассылавшего спам</a:t>
            </a:r>
            <a:br>
              <a:rPr lang="ru-RU" dirty="0" smtClean="0">
                <a:latin typeface="Candara" pitchFamily="34" charset="0"/>
              </a:rPr>
            </a:br>
            <a:r>
              <a:rPr lang="ru-RU" dirty="0" smtClean="0">
                <a:latin typeface="Candara" pitchFamily="34" charset="0"/>
              </a:rPr>
              <a:t>3. Церемонию вручения Нобелевской премии мира бойкотируют 19 стран</a:t>
            </a:r>
            <a:br>
              <a:rPr lang="ru-RU" dirty="0" smtClean="0">
                <a:latin typeface="Candara" pitchFamily="34" charset="0"/>
              </a:rPr>
            </a:br>
            <a:r>
              <a:rPr lang="ru-RU" dirty="0" smtClean="0">
                <a:latin typeface="Candara" pitchFamily="34" charset="0"/>
              </a:rPr>
              <a:t>4. В Великобритании арестован основатель сайта </a:t>
            </a:r>
            <a:r>
              <a:rPr lang="ru-RU" dirty="0" err="1" smtClean="0">
                <a:latin typeface="Candara" pitchFamily="34" charset="0"/>
              </a:rPr>
              <a:t>Wikileaks</a:t>
            </a:r>
            <a:r>
              <a:rPr lang="ru-RU" dirty="0" smtClean="0">
                <a:latin typeface="Candara" pitchFamily="34" charset="0"/>
              </a:rPr>
              <a:t> Джулиан </a:t>
            </a:r>
            <a:r>
              <a:rPr lang="ru-RU" dirty="0" err="1" smtClean="0">
                <a:latin typeface="Candara" pitchFamily="34" charset="0"/>
              </a:rPr>
              <a:t>Ассандж</a:t>
            </a:r>
            <a:r>
              <a:rPr lang="ru-RU" dirty="0" smtClean="0">
                <a:latin typeface="Candara" pitchFamily="34" charset="0"/>
              </a:rPr>
              <a:t/>
            </a:r>
            <a:br>
              <a:rPr lang="ru-RU" dirty="0" smtClean="0">
                <a:latin typeface="Candara" pitchFamily="34" charset="0"/>
              </a:rPr>
            </a:br>
            <a:r>
              <a:rPr lang="ru-RU" dirty="0" smtClean="0">
                <a:latin typeface="Candara" pitchFamily="34" charset="0"/>
              </a:rPr>
              <a:t>5. Украина игнорирует церемонию вручения Нобелевской премии</a:t>
            </a:r>
            <a:br>
              <a:rPr lang="ru-RU" dirty="0" smtClean="0">
                <a:latin typeface="Candara" pitchFamily="34" charset="0"/>
              </a:rPr>
            </a:br>
            <a:r>
              <a:rPr lang="ru-RU" dirty="0" smtClean="0">
                <a:latin typeface="Candara" pitchFamily="34" charset="0"/>
              </a:rPr>
              <a:t>6. Шведский суд отказался рассматривать апелляцию основателя </a:t>
            </a:r>
            <a:r>
              <a:rPr lang="ru-RU" dirty="0" err="1" smtClean="0">
                <a:latin typeface="Candara" pitchFamily="34" charset="0"/>
              </a:rPr>
              <a:t>Wikileaks</a:t>
            </a:r>
            <a:r>
              <a:rPr lang="ru-RU" dirty="0" smtClean="0">
                <a:latin typeface="Candara" pitchFamily="34" charset="0"/>
              </a:rPr>
              <a:t/>
            </a:r>
            <a:br>
              <a:rPr lang="ru-RU" dirty="0" smtClean="0">
                <a:latin typeface="Candara" pitchFamily="34" charset="0"/>
              </a:rPr>
            </a:br>
            <a:r>
              <a:rPr lang="ru-RU" dirty="0" smtClean="0">
                <a:latin typeface="Candara" pitchFamily="34" charset="0"/>
              </a:rPr>
              <a:t>7. НАТО и США разработали планы обороны стран Балтии против России</a:t>
            </a:r>
            <a:br>
              <a:rPr lang="ru-RU" dirty="0" smtClean="0">
                <a:latin typeface="Candara" pitchFamily="34" charset="0"/>
              </a:rPr>
            </a:br>
            <a:r>
              <a:rPr lang="ru-RU" dirty="0" smtClean="0">
                <a:latin typeface="Candara" pitchFamily="34" charset="0"/>
              </a:rPr>
              <a:t>8. Полиция Великобритании нашла основателя </a:t>
            </a:r>
            <a:r>
              <a:rPr lang="ru-RU" dirty="0" err="1" smtClean="0">
                <a:latin typeface="Candara" pitchFamily="34" charset="0"/>
              </a:rPr>
              <a:t>WikiLeaks</a:t>
            </a:r>
            <a:r>
              <a:rPr lang="ru-RU" dirty="0" smtClean="0">
                <a:latin typeface="Candara" pitchFamily="34" charset="0"/>
              </a:rPr>
              <a:t>, но, не арестовала</a:t>
            </a:r>
            <a:br>
              <a:rPr lang="ru-RU" dirty="0" smtClean="0">
                <a:latin typeface="Candara" pitchFamily="34" charset="0"/>
              </a:rPr>
            </a:br>
            <a:r>
              <a:rPr lang="ru-RU" dirty="0" smtClean="0">
                <a:latin typeface="Candara" pitchFamily="34" charset="0"/>
              </a:rPr>
              <a:t>9.В Стокгольме и Осло сегодня состоится </a:t>
            </a:r>
            <a:r>
              <a:rPr lang="ru-RU" dirty="0" smtClean="0"/>
              <a:t>вручение Нобелевских премий</a:t>
            </a:r>
            <a:endParaRPr lang="ru-RU" dirty="0"/>
          </a:p>
        </p:txBody>
      </p:sp>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Латентно-семантический анализ</a:t>
            </a:r>
            <a:endParaRPr lang="ru-RU" sz="2800" dirty="0">
              <a:latin typeface="Candara"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142984"/>
            <a:ext cx="8229600" cy="4983179"/>
          </a:xfrm>
        </p:spPr>
        <p:txBody>
          <a:bodyPr>
            <a:normAutofit fontScale="55000" lnSpcReduction="20000"/>
          </a:bodyPr>
          <a:lstStyle/>
          <a:p>
            <a:pPr>
              <a:lnSpc>
                <a:spcPct val="120000"/>
              </a:lnSpc>
              <a:buNone/>
            </a:pPr>
            <a:r>
              <a:rPr lang="ru-RU" dirty="0" smtClean="0">
                <a:latin typeface="Candara" pitchFamily="34" charset="0"/>
              </a:rPr>
              <a:t>       После предварительной обработки получили индексируемые слова (выделены жирным):</a:t>
            </a:r>
          </a:p>
          <a:p>
            <a:pPr>
              <a:lnSpc>
                <a:spcPct val="120000"/>
              </a:lnSpc>
              <a:buNone/>
            </a:pPr>
            <a:r>
              <a:rPr lang="ru-RU" dirty="0" smtClean="0">
                <a:latin typeface="Candara" pitchFamily="34" charset="0"/>
              </a:rPr>
              <a:t>       1. Британская </a:t>
            </a:r>
            <a:r>
              <a:rPr lang="ru-RU" b="1" dirty="0" smtClean="0">
                <a:latin typeface="Candara" pitchFamily="34" charset="0"/>
              </a:rPr>
              <a:t>полиц</a:t>
            </a:r>
            <a:r>
              <a:rPr lang="ru-RU" dirty="0" smtClean="0">
                <a:latin typeface="Candara" pitchFamily="34" charset="0"/>
              </a:rPr>
              <a:t>ия знает о местонахождении </a:t>
            </a:r>
            <a:r>
              <a:rPr lang="ru-RU" b="1" dirty="0" smtClean="0">
                <a:latin typeface="Candara" pitchFamily="34" charset="0"/>
              </a:rPr>
              <a:t>основател</a:t>
            </a:r>
            <a:r>
              <a:rPr lang="ru-RU" dirty="0" smtClean="0">
                <a:latin typeface="Candara" pitchFamily="34" charset="0"/>
              </a:rPr>
              <a:t>я </a:t>
            </a:r>
            <a:r>
              <a:rPr lang="ru-RU" b="1" dirty="0" err="1" smtClean="0">
                <a:latin typeface="Candara" pitchFamily="34" charset="0"/>
              </a:rPr>
              <a:t>WikiLeaks</a:t>
            </a:r>
            <a:r>
              <a:rPr lang="ru-RU" dirty="0" smtClean="0">
                <a:latin typeface="Candara" pitchFamily="34" charset="0"/>
              </a:rPr>
              <a:t/>
            </a:r>
            <a:br>
              <a:rPr lang="ru-RU" dirty="0" smtClean="0">
                <a:latin typeface="Candara" pitchFamily="34" charset="0"/>
              </a:rPr>
            </a:br>
            <a:r>
              <a:rPr lang="ru-RU" dirty="0" smtClean="0">
                <a:latin typeface="Candara" pitchFamily="34" charset="0"/>
              </a:rPr>
              <a:t>2. В </a:t>
            </a:r>
            <a:r>
              <a:rPr lang="ru-RU" b="1" dirty="0" smtClean="0">
                <a:latin typeface="Candara" pitchFamily="34" charset="0"/>
              </a:rPr>
              <a:t>суд</a:t>
            </a:r>
            <a:r>
              <a:rPr lang="ru-RU" dirty="0" smtClean="0">
                <a:latin typeface="Candara" pitchFamily="34" charset="0"/>
              </a:rPr>
              <a:t>е </a:t>
            </a:r>
            <a:r>
              <a:rPr lang="ru-RU" b="1" dirty="0" smtClean="0">
                <a:latin typeface="Candara" pitchFamily="34" charset="0"/>
              </a:rPr>
              <a:t>США </a:t>
            </a:r>
            <a:r>
              <a:rPr lang="ru-RU" dirty="0" smtClean="0">
                <a:latin typeface="Candara" pitchFamily="34" charset="0"/>
              </a:rPr>
              <a:t>начинается процесс </a:t>
            </a:r>
            <a:r>
              <a:rPr lang="ru-RU" b="1" dirty="0" smtClean="0">
                <a:latin typeface="Candara" pitchFamily="34" charset="0"/>
              </a:rPr>
              <a:t>прот</a:t>
            </a:r>
            <a:r>
              <a:rPr lang="ru-RU" dirty="0" smtClean="0">
                <a:latin typeface="Candara" pitchFamily="34" charset="0"/>
              </a:rPr>
              <a:t>ив россиянина, рассылавшего спам</a:t>
            </a:r>
            <a:br>
              <a:rPr lang="ru-RU" dirty="0" smtClean="0">
                <a:latin typeface="Candara" pitchFamily="34" charset="0"/>
              </a:rPr>
            </a:br>
            <a:r>
              <a:rPr lang="ru-RU" dirty="0" smtClean="0">
                <a:latin typeface="Candara" pitchFamily="34" charset="0"/>
              </a:rPr>
              <a:t>3. </a:t>
            </a:r>
            <a:r>
              <a:rPr lang="ru-RU" b="1" dirty="0" smtClean="0">
                <a:latin typeface="Candara" pitchFamily="34" charset="0"/>
              </a:rPr>
              <a:t>Церемон</a:t>
            </a:r>
            <a:r>
              <a:rPr lang="ru-RU" dirty="0" smtClean="0">
                <a:latin typeface="Candara" pitchFamily="34" charset="0"/>
              </a:rPr>
              <a:t>ию </a:t>
            </a:r>
            <a:r>
              <a:rPr lang="ru-RU" b="1" dirty="0" smtClean="0">
                <a:latin typeface="Candara" pitchFamily="34" charset="0"/>
              </a:rPr>
              <a:t>вручен</a:t>
            </a:r>
            <a:r>
              <a:rPr lang="ru-RU" dirty="0" smtClean="0">
                <a:latin typeface="Candara" pitchFamily="34" charset="0"/>
              </a:rPr>
              <a:t>ия </a:t>
            </a:r>
            <a:r>
              <a:rPr lang="ru-RU" b="1" dirty="0" smtClean="0">
                <a:latin typeface="Candara" pitchFamily="34" charset="0"/>
              </a:rPr>
              <a:t>Нобелевск</a:t>
            </a:r>
            <a:r>
              <a:rPr lang="ru-RU" dirty="0" smtClean="0">
                <a:latin typeface="Candara" pitchFamily="34" charset="0"/>
              </a:rPr>
              <a:t>ой </a:t>
            </a:r>
            <a:r>
              <a:rPr lang="ru-RU" b="1" dirty="0" smtClean="0">
                <a:latin typeface="Candara" pitchFamily="34" charset="0"/>
              </a:rPr>
              <a:t>прем</a:t>
            </a:r>
            <a:r>
              <a:rPr lang="ru-RU" dirty="0" smtClean="0">
                <a:latin typeface="Candara" pitchFamily="34" charset="0"/>
              </a:rPr>
              <a:t>ии мира бойкотируют 19 </a:t>
            </a:r>
            <a:r>
              <a:rPr lang="ru-RU" b="1" dirty="0" smtClean="0">
                <a:latin typeface="Candara" pitchFamily="34" charset="0"/>
              </a:rPr>
              <a:t>стран</a:t>
            </a:r>
            <a:r>
              <a:rPr lang="ru-RU" dirty="0" smtClean="0">
                <a:latin typeface="Candara" pitchFamily="34" charset="0"/>
              </a:rPr>
              <a:t/>
            </a:r>
            <a:br>
              <a:rPr lang="ru-RU" dirty="0" smtClean="0">
                <a:latin typeface="Candara" pitchFamily="34" charset="0"/>
              </a:rPr>
            </a:br>
            <a:r>
              <a:rPr lang="ru-RU" dirty="0" smtClean="0">
                <a:latin typeface="Candara" pitchFamily="34" charset="0"/>
              </a:rPr>
              <a:t>4. В </a:t>
            </a:r>
            <a:r>
              <a:rPr lang="ru-RU" b="1" dirty="0" smtClean="0">
                <a:latin typeface="Candara" pitchFamily="34" charset="0"/>
              </a:rPr>
              <a:t>Великобритан</a:t>
            </a:r>
            <a:r>
              <a:rPr lang="ru-RU" dirty="0" smtClean="0">
                <a:latin typeface="Candara" pitchFamily="34" charset="0"/>
              </a:rPr>
              <a:t>ии </a:t>
            </a:r>
            <a:r>
              <a:rPr lang="ru-RU" b="1" dirty="0" smtClean="0">
                <a:latin typeface="Candara" pitchFamily="34" charset="0"/>
              </a:rPr>
              <a:t>арестова</a:t>
            </a:r>
            <a:r>
              <a:rPr lang="ru-RU" dirty="0" smtClean="0">
                <a:latin typeface="Candara" pitchFamily="34" charset="0"/>
              </a:rPr>
              <a:t>н </a:t>
            </a:r>
            <a:r>
              <a:rPr lang="ru-RU" b="1" dirty="0" smtClean="0">
                <a:latin typeface="Candara" pitchFamily="34" charset="0"/>
              </a:rPr>
              <a:t>основател</a:t>
            </a:r>
            <a:r>
              <a:rPr lang="ru-RU" dirty="0" smtClean="0">
                <a:latin typeface="Candara" pitchFamily="34" charset="0"/>
              </a:rPr>
              <a:t>ь сайта </a:t>
            </a:r>
            <a:r>
              <a:rPr lang="ru-RU" b="1" dirty="0" err="1" smtClean="0">
                <a:latin typeface="Candara" pitchFamily="34" charset="0"/>
              </a:rPr>
              <a:t>Wikileaks</a:t>
            </a:r>
            <a:r>
              <a:rPr lang="ru-RU" dirty="0" smtClean="0">
                <a:latin typeface="Candara" pitchFamily="34" charset="0"/>
              </a:rPr>
              <a:t> Джулиан </a:t>
            </a:r>
            <a:r>
              <a:rPr lang="ru-RU" dirty="0" err="1" smtClean="0">
                <a:latin typeface="Candara" pitchFamily="34" charset="0"/>
              </a:rPr>
              <a:t>Ассандж</a:t>
            </a:r>
            <a:r>
              <a:rPr lang="ru-RU" dirty="0" smtClean="0">
                <a:latin typeface="Candara" pitchFamily="34" charset="0"/>
              </a:rPr>
              <a:t/>
            </a:r>
            <a:br>
              <a:rPr lang="ru-RU" dirty="0" smtClean="0">
                <a:latin typeface="Candara" pitchFamily="34" charset="0"/>
              </a:rPr>
            </a:br>
            <a:r>
              <a:rPr lang="ru-RU" dirty="0" smtClean="0">
                <a:latin typeface="Candara" pitchFamily="34" charset="0"/>
              </a:rPr>
              <a:t>5. Украина игнорирует </a:t>
            </a:r>
            <a:r>
              <a:rPr lang="ru-RU" b="1" dirty="0" smtClean="0">
                <a:latin typeface="Candara" pitchFamily="34" charset="0"/>
              </a:rPr>
              <a:t>церемон</a:t>
            </a:r>
            <a:r>
              <a:rPr lang="ru-RU" dirty="0" smtClean="0">
                <a:latin typeface="Candara" pitchFamily="34" charset="0"/>
              </a:rPr>
              <a:t>ию </a:t>
            </a:r>
            <a:r>
              <a:rPr lang="ru-RU" b="1" dirty="0" smtClean="0">
                <a:latin typeface="Candara" pitchFamily="34" charset="0"/>
              </a:rPr>
              <a:t>вручен</a:t>
            </a:r>
            <a:r>
              <a:rPr lang="ru-RU" dirty="0" smtClean="0">
                <a:latin typeface="Candara" pitchFamily="34" charset="0"/>
              </a:rPr>
              <a:t>ия </a:t>
            </a:r>
            <a:r>
              <a:rPr lang="ru-RU" b="1" dirty="0" smtClean="0">
                <a:latin typeface="Candara" pitchFamily="34" charset="0"/>
              </a:rPr>
              <a:t>Нобелевск</a:t>
            </a:r>
            <a:r>
              <a:rPr lang="ru-RU" dirty="0" smtClean="0">
                <a:latin typeface="Candara" pitchFamily="34" charset="0"/>
              </a:rPr>
              <a:t>ой </a:t>
            </a:r>
            <a:r>
              <a:rPr lang="ru-RU" b="1" dirty="0" smtClean="0">
                <a:latin typeface="Candara" pitchFamily="34" charset="0"/>
              </a:rPr>
              <a:t>прем</a:t>
            </a:r>
            <a:r>
              <a:rPr lang="ru-RU" dirty="0" smtClean="0">
                <a:latin typeface="Candara" pitchFamily="34" charset="0"/>
              </a:rPr>
              <a:t>ии</a:t>
            </a:r>
            <a:br>
              <a:rPr lang="ru-RU" dirty="0" smtClean="0">
                <a:latin typeface="Candara" pitchFamily="34" charset="0"/>
              </a:rPr>
            </a:br>
            <a:r>
              <a:rPr lang="ru-RU" dirty="0" smtClean="0">
                <a:latin typeface="Candara" pitchFamily="34" charset="0"/>
              </a:rPr>
              <a:t>6. Шведский </a:t>
            </a:r>
            <a:r>
              <a:rPr lang="ru-RU" b="1" dirty="0" smtClean="0">
                <a:latin typeface="Candara" pitchFamily="34" charset="0"/>
              </a:rPr>
              <a:t>суд</a:t>
            </a:r>
            <a:r>
              <a:rPr lang="ru-RU" dirty="0" smtClean="0">
                <a:latin typeface="Candara" pitchFamily="34" charset="0"/>
              </a:rPr>
              <a:t> отказался рассматривать апелляцию </a:t>
            </a:r>
            <a:r>
              <a:rPr lang="ru-RU" b="1" dirty="0" smtClean="0">
                <a:latin typeface="Candara" pitchFamily="34" charset="0"/>
              </a:rPr>
              <a:t>основател</a:t>
            </a:r>
            <a:r>
              <a:rPr lang="ru-RU" dirty="0" smtClean="0">
                <a:latin typeface="Candara" pitchFamily="34" charset="0"/>
              </a:rPr>
              <a:t>я </a:t>
            </a:r>
            <a:r>
              <a:rPr lang="ru-RU" b="1" dirty="0" err="1" smtClean="0">
                <a:latin typeface="Candara" pitchFamily="34" charset="0"/>
              </a:rPr>
              <a:t>Wikileaks</a:t>
            </a:r>
            <a:r>
              <a:rPr lang="ru-RU" dirty="0" smtClean="0">
                <a:latin typeface="Candara" pitchFamily="34" charset="0"/>
              </a:rPr>
              <a:t/>
            </a:r>
            <a:br>
              <a:rPr lang="ru-RU" dirty="0" smtClean="0">
                <a:latin typeface="Candara" pitchFamily="34" charset="0"/>
              </a:rPr>
            </a:br>
            <a:r>
              <a:rPr lang="ru-RU" dirty="0" smtClean="0">
                <a:latin typeface="Candara" pitchFamily="34" charset="0"/>
              </a:rPr>
              <a:t>7. НАТО и </a:t>
            </a:r>
            <a:r>
              <a:rPr lang="ru-RU" b="1" dirty="0" smtClean="0">
                <a:latin typeface="Candara" pitchFamily="34" charset="0"/>
              </a:rPr>
              <a:t>США</a:t>
            </a:r>
            <a:r>
              <a:rPr lang="ru-RU" dirty="0" smtClean="0">
                <a:latin typeface="Candara" pitchFamily="34" charset="0"/>
              </a:rPr>
              <a:t> разработали планы обороны </a:t>
            </a:r>
            <a:r>
              <a:rPr lang="ru-RU" b="1" dirty="0" smtClean="0">
                <a:latin typeface="Candara" pitchFamily="34" charset="0"/>
              </a:rPr>
              <a:t>стран</a:t>
            </a:r>
            <a:r>
              <a:rPr lang="ru-RU" dirty="0" smtClean="0">
                <a:latin typeface="Candara" pitchFamily="34" charset="0"/>
              </a:rPr>
              <a:t> Балтии </a:t>
            </a:r>
            <a:r>
              <a:rPr lang="ru-RU" b="1" dirty="0" smtClean="0">
                <a:latin typeface="Candara" pitchFamily="34" charset="0"/>
              </a:rPr>
              <a:t>прот</a:t>
            </a:r>
            <a:r>
              <a:rPr lang="ru-RU" dirty="0" smtClean="0">
                <a:latin typeface="Candara" pitchFamily="34" charset="0"/>
              </a:rPr>
              <a:t>ив России</a:t>
            </a:r>
            <a:br>
              <a:rPr lang="ru-RU" dirty="0" smtClean="0">
                <a:latin typeface="Candara" pitchFamily="34" charset="0"/>
              </a:rPr>
            </a:br>
            <a:r>
              <a:rPr lang="ru-RU" dirty="0" smtClean="0">
                <a:latin typeface="Candara" pitchFamily="34" charset="0"/>
              </a:rPr>
              <a:t>8. </a:t>
            </a:r>
            <a:r>
              <a:rPr lang="ru-RU" b="1" dirty="0" smtClean="0">
                <a:latin typeface="Candara" pitchFamily="34" charset="0"/>
              </a:rPr>
              <a:t>Полиц</a:t>
            </a:r>
            <a:r>
              <a:rPr lang="ru-RU" dirty="0" smtClean="0">
                <a:latin typeface="Candara" pitchFamily="34" charset="0"/>
              </a:rPr>
              <a:t>ия </a:t>
            </a:r>
            <a:r>
              <a:rPr lang="ru-RU" b="1" dirty="0" smtClean="0">
                <a:latin typeface="Candara" pitchFamily="34" charset="0"/>
              </a:rPr>
              <a:t>Великобритан</a:t>
            </a:r>
            <a:r>
              <a:rPr lang="ru-RU" dirty="0" smtClean="0">
                <a:latin typeface="Candara" pitchFamily="34" charset="0"/>
              </a:rPr>
              <a:t>ии нашла </a:t>
            </a:r>
            <a:r>
              <a:rPr lang="ru-RU" b="1" dirty="0" smtClean="0">
                <a:latin typeface="Candara" pitchFamily="34" charset="0"/>
              </a:rPr>
              <a:t>основател</a:t>
            </a:r>
            <a:r>
              <a:rPr lang="ru-RU" dirty="0" smtClean="0">
                <a:latin typeface="Candara" pitchFamily="34" charset="0"/>
              </a:rPr>
              <a:t>я </a:t>
            </a:r>
            <a:r>
              <a:rPr lang="ru-RU" b="1" dirty="0" err="1" smtClean="0">
                <a:latin typeface="Candara" pitchFamily="34" charset="0"/>
              </a:rPr>
              <a:t>WikiLeaks</a:t>
            </a:r>
            <a:r>
              <a:rPr lang="ru-RU" dirty="0" smtClean="0">
                <a:latin typeface="Candara" pitchFamily="34" charset="0"/>
              </a:rPr>
              <a:t>, но, не </a:t>
            </a:r>
            <a:r>
              <a:rPr lang="ru-RU" b="1" dirty="0" smtClean="0">
                <a:latin typeface="Candara" pitchFamily="34" charset="0"/>
              </a:rPr>
              <a:t>арестова</a:t>
            </a:r>
            <a:r>
              <a:rPr lang="ru-RU" dirty="0" smtClean="0">
                <a:latin typeface="Candara" pitchFamily="34" charset="0"/>
              </a:rPr>
              <a:t>ла</a:t>
            </a:r>
            <a:br>
              <a:rPr lang="ru-RU" dirty="0" smtClean="0">
                <a:latin typeface="Candara" pitchFamily="34" charset="0"/>
              </a:rPr>
            </a:br>
            <a:r>
              <a:rPr lang="ru-RU" dirty="0" smtClean="0">
                <a:latin typeface="Candara" pitchFamily="34" charset="0"/>
              </a:rPr>
              <a:t>9.В Стокгольме и Осло сегодня состоится </a:t>
            </a:r>
            <a:r>
              <a:rPr lang="ru-RU" b="1" dirty="0" smtClean="0">
                <a:latin typeface="Candara" pitchFamily="34" charset="0"/>
              </a:rPr>
              <a:t>вручен</a:t>
            </a:r>
            <a:r>
              <a:rPr lang="ru-RU" dirty="0" smtClean="0">
                <a:latin typeface="Candara" pitchFamily="34" charset="0"/>
              </a:rPr>
              <a:t>ие </a:t>
            </a:r>
            <a:r>
              <a:rPr lang="ru-RU" b="1" dirty="0" smtClean="0">
                <a:latin typeface="Candara" pitchFamily="34" charset="0"/>
              </a:rPr>
              <a:t>Нобелевск</a:t>
            </a:r>
            <a:r>
              <a:rPr lang="ru-RU" dirty="0" smtClean="0">
                <a:latin typeface="Candara" pitchFamily="34" charset="0"/>
              </a:rPr>
              <a:t>их </a:t>
            </a:r>
            <a:r>
              <a:rPr lang="ru-RU" b="1" dirty="0" smtClean="0">
                <a:latin typeface="Candara" pitchFamily="34" charset="0"/>
              </a:rPr>
              <a:t>прем</a:t>
            </a:r>
            <a:r>
              <a:rPr lang="ru-RU" dirty="0" smtClean="0">
                <a:latin typeface="Candara" pitchFamily="34" charset="0"/>
              </a:rPr>
              <a:t>ий</a:t>
            </a:r>
            <a:endParaRPr lang="ru-RU" dirty="0">
              <a:latin typeface="Candara" pitchFamily="34" charset="0"/>
            </a:endParaRPr>
          </a:p>
        </p:txBody>
      </p:sp>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Латентно-семантический анализ</a:t>
            </a:r>
            <a:endParaRPr lang="ru-RU" sz="2800" dirty="0">
              <a:latin typeface="Candara"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285860"/>
            <a:ext cx="8229600" cy="4840303"/>
          </a:xfrm>
        </p:spPr>
        <p:txBody>
          <a:bodyPr/>
          <a:lstStyle/>
          <a:p>
            <a:pPr>
              <a:buNone/>
            </a:pPr>
            <a:r>
              <a:rPr lang="ru-RU" dirty="0">
                <a:latin typeface="Candara" pitchFamily="34" charset="0"/>
              </a:rPr>
              <a:t> </a:t>
            </a:r>
            <a:r>
              <a:rPr lang="ru-RU" dirty="0" smtClean="0">
                <a:latin typeface="Candara" pitchFamily="34" charset="0"/>
              </a:rPr>
              <a:t>  1. Составляем частотную матрицу индексируемых слов:</a:t>
            </a:r>
          </a:p>
          <a:p>
            <a:pPr>
              <a:buNone/>
            </a:pPr>
            <a:endParaRPr lang="ru-RU" dirty="0">
              <a:latin typeface="Candara" pitchFamily="34" charset="0"/>
            </a:endParaRPr>
          </a:p>
        </p:txBody>
      </p:sp>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Латентно-семантический анализ</a:t>
            </a:r>
            <a:endParaRPr lang="ru-RU" sz="2800" dirty="0">
              <a:latin typeface="Candara" pitchFamily="34" charset="0"/>
            </a:endParaRPr>
          </a:p>
        </p:txBody>
      </p:sp>
      <p:pic>
        <p:nvPicPr>
          <p:cNvPr id="5" name="Рисунок 4" descr="6.PNG"/>
          <p:cNvPicPr>
            <a:picLocks noChangeAspect="1"/>
          </p:cNvPicPr>
          <p:nvPr/>
        </p:nvPicPr>
        <p:blipFill>
          <a:blip r:embed="rId2"/>
          <a:stretch>
            <a:fillRect/>
          </a:stretch>
        </p:blipFill>
        <p:spPr>
          <a:xfrm>
            <a:off x="3000364" y="2571744"/>
            <a:ext cx="2571750" cy="28956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357298"/>
            <a:ext cx="8229600" cy="4768865"/>
          </a:xfrm>
        </p:spPr>
        <p:txBody>
          <a:bodyPr/>
          <a:lstStyle/>
          <a:p>
            <a:pPr>
              <a:buNone/>
            </a:pPr>
            <a:r>
              <a:rPr lang="ru-RU" dirty="0" smtClean="0">
                <a:latin typeface="Candara" pitchFamily="34" charset="0"/>
              </a:rPr>
              <a:t>   2. Проводим сингулярное разложение </a:t>
            </a:r>
            <a:r>
              <a:rPr lang="ru-RU" dirty="0" smtClean="0">
                <a:latin typeface="Candara" pitchFamily="34" charset="0"/>
              </a:rPr>
              <a:t>матрицы </a:t>
            </a:r>
            <a:r>
              <a:rPr lang="en-US" dirty="0" smtClean="0">
                <a:latin typeface="Candara" pitchFamily="34" charset="0"/>
              </a:rPr>
              <a:t>(SVD)</a:t>
            </a:r>
            <a:r>
              <a:rPr lang="ru-RU" dirty="0" smtClean="0">
                <a:latin typeface="Candara" pitchFamily="34" charset="0"/>
              </a:rPr>
              <a:t>:</a:t>
            </a:r>
            <a:endParaRPr lang="ru-RU" dirty="0" smtClean="0">
              <a:latin typeface="Candara" pitchFamily="34" charset="0"/>
            </a:endParaRPr>
          </a:p>
          <a:p>
            <a:pPr>
              <a:buNone/>
            </a:pPr>
            <a:endParaRPr lang="ru-RU" dirty="0">
              <a:latin typeface="Candara" pitchFamily="34" charset="0"/>
            </a:endParaRPr>
          </a:p>
        </p:txBody>
      </p:sp>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Латентно-семантический анализ</a:t>
            </a:r>
            <a:endParaRPr lang="ru-RU" sz="2800" dirty="0">
              <a:latin typeface="Candara" pitchFamily="34" charset="0"/>
            </a:endParaRPr>
          </a:p>
        </p:txBody>
      </p:sp>
      <p:pic>
        <p:nvPicPr>
          <p:cNvPr id="5" name="Рисунок 4" descr="1.PNG"/>
          <p:cNvPicPr>
            <a:picLocks noChangeAspect="1"/>
          </p:cNvPicPr>
          <p:nvPr/>
        </p:nvPicPr>
        <p:blipFill>
          <a:blip r:embed="rId2"/>
          <a:stretch>
            <a:fillRect/>
          </a:stretch>
        </p:blipFill>
        <p:spPr>
          <a:xfrm>
            <a:off x="1071538" y="2928934"/>
            <a:ext cx="6858000" cy="2571768"/>
          </a:xfrm>
          <a:prstGeom prst="rect">
            <a:avLst/>
          </a:prstGeom>
        </p:spPr>
      </p:pic>
      <p:sp>
        <p:nvSpPr>
          <p:cNvPr id="2355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23553"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786182" y="2071678"/>
            <a:ext cx="1643074" cy="29459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357298"/>
            <a:ext cx="8229600" cy="4768865"/>
          </a:xfrm>
        </p:spPr>
        <p:txBody>
          <a:bodyPr/>
          <a:lstStyle/>
          <a:p>
            <a:pPr>
              <a:buNone/>
            </a:pPr>
            <a:r>
              <a:rPr lang="ru-RU" dirty="0" smtClean="0">
                <a:latin typeface="Candara" pitchFamily="34" charset="0"/>
              </a:rPr>
              <a:t>  3. Производим двумерное сингулярное разложение:</a:t>
            </a:r>
          </a:p>
          <a:p>
            <a:pPr>
              <a:buNone/>
            </a:pPr>
            <a:endParaRPr lang="ru-RU" dirty="0" smtClean="0">
              <a:latin typeface="Candara" pitchFamily="34" charset="0"/>
            </a:endParaRPr>
          </a:p>
          <a:p>
            <a:pPr>
              <a:buNone/>
            </a:pPr>
            <a:endParaRPr lang="ru-RU" dirty="0">
              <a:latin typeface="Candara" pitchFamily="34" charset="0"/>
            </a:endParaRPr>
          </a:p>
        </p:txBody>
      </p:sp>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Латентно-семантический анализ</a:t>
            </a:r>
            <a:endParaRPr lang="ru-RU" sz="2800" dirty="0">
              <a:latin typeface="Candara" pitchFamily="34" charset="0"/>
            </a:endParaRPr>
          </a:p>
        </p:txBody>
      </p:sp>
      <p:pic>
        <p:nvPicPr>
          <p:cNvPr id="5" name="Рисунок 4" descr="4.PNG"/>
          <p:cNvPicPr>
            <a:picLocks noChangeAspect="1"/>
          </p:cNvPicPr>
          <p:nvPr/>
        </p:nvPicPr>
        <p:blipFill>
          <a:blip r:embed="rId2"/>
          <a:stretch>
            <a:fillRect/>
          </a:stretch>
        </p:blipFill>
        <p:spPr>
          <a:xfrm>
            <a:off x="2285984" y="2786058"/>
            <a:ext cx="4876800" cy="25431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214422"/>
            <a:ext cx="8229600" cy="4911741"/>
          </a:xfrm>
        </p:spPr>
        <p:txBody>
          <a:bodyPr/>
          <a:lstStyle/>
          <a:p>
            <a:pPr>
              <a:buNone/>
            </a:pPr>
            <a:r>
              <a:rPr lang="ru-RU" dirty="0" smtClean="0">
                <a:latin typeface="Candara" pitchFamily="34" charset="0"/>
              </a:rPr>
              <a:t> 4. Смотрим на результаты:</a:t>
            </a:r>
          </a:p>
          <a:p>
            <a:pPr>
              <a:buNone/>
            </a:pPr>
            <a:r>
              <a:rPr lang="ru-RU" dirty="0" smtClean="0">
                <a:latin typeface="Candara" pitchFamily="34" charset="0"/>
              </a:rPr>
              <a:t>                                                                     </a:t>
            </a:r>
          </a:p>
          <a:p>
            <a:pPr>
              <a:buNone/>
            </a:pPr>
            <a:r>
              <a:rPr lang="ru-RU" dirty="0">
                <a:latin typeface="Candara" pitchFamily="34" charset="0"/>
              </a:rPr>
              <a:t> </a:t>
            </a:r>
            <a:r>
              <a:rPr lang="ru-RU" dirty="0" smtClean="0">
                <a:latin typeface="Candara" pitchFamily="34" charset="0"/>
              </a:rPr>
              <a:t>                                                          </a:t>
            </a:r>
            <a:endParaRPr lang="ru-RU" dirty="0">
              <a:latin typeface="Candara" pitchFamily="34" charset="0"/>
            </a:endParaRPr>
          </a:p>
        </p:txBody>
      </p:sp>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Латентно-семантический анализ</a:t>
            </a:r>
            <a:endParaRPr lang="ru-RU" sz="2800" dirty="0">
              <a:latin typeface="Candara" pitchFamily="34" charset="0"/>
            </a:endParaRPr>
          </a:p>
        </p:txBody>
      </p:sp>
      <p:pic>
        <p:nvPicPr>
          <p:cNvPr id="5" name="Рисунок 4" descr="1.PNG"/>
          <p:cNvPicPr>
            <a:picLocks noChangeAspect="1"/>
          </p:cNvPicPr>
          <p:nvPr/>
        </p:nvPicPr>
        <p:blipFill>
          <a:blip r:embed="rId2"/>
          <a:stretch>
            <a:fillRect/>
          </a:stretch>
        </p:blipFill>
        <p:spPr>
          <a:xfrm>
            <a:off x="1785918" y="1785926"/>
            <a:ext cx="5143536" cy="428628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Содержимое 4" descr="1.png"/>
          <p:cNvPicPr>
            <a:picLocks noGrp="1" noChangeAspect="1"/>
          </p:cNvPicPr>
          <p:nvPr>
            <p:ph idx="1"/>
          </p:nvPr>
        </p:nvPicPr>
        <p:blipFill>
          <a:blip r:embed="rId2"/>
          <a:stretch>
            <a:fillRect/>
          </a:stretch>
        </p:blipFill>
        <p:spPr>
          <a:xfrm>
            <a:off x="5000628" y="1500174"/>
            <a:ext cx="3839225" cy="3739056"/>
          </a:xfrm>
        </p:spPr>
      </p:pic>
      <p:sp>
        <p:nvSpPr>
          <p:cNvPr id="4" name="Заголовок 1"/>
          <p:cNvSpPr>
            <a:spLocks noGrp="1"/>
          </p:cNvSpPr>
          <p:nvPr>
            <p:ph type="title"/>
          </p:nvPr>
        </p:nvSpPr>
        <p:spPr>
          <a:xfrm>
            <a:off x="500034" y="357166"/>
            <a:ext cx="8229600" cy="582594"/>
          </a:xfrm>
        </p:spPr>
        <p:txBody>
          <a:bodyPr>
            <a:normAutofit fontScale="90000"/>
          </a:bodyPr>
          <a:lstStyle/>
          <a:p>
            <a:pPr algn="r"/>
            <a:r>
              <a:rPr lang="en-US" sz="2800" dirty="0" smtClean="0">
                <a:latin typeface="Candara" pitchFamily="34" charset="0"/>
              </a:rPr>
              <a:t>Lingo</a:t>
            </a:r>
            <a:br>
              <a:rPr lang="en-US" sz="2800" dirty="0" smtClean="0">
                <a:latin typeface="Candara" pitchFamily="34" charset="0"/>
              </a:rPr>
            </a:br>
            <a:endParaRPr lang="ru-RU" sz="2800" dirty="0">
              <a:latin typeface="Candara" pitchFamily="34" charset="0"/>
            </a:endParaRPr>
          </a:p>
        </p:txBody>
      </p:sp>
      <p:sp>
        <p:nvSpPr>
          <p:cNvPr id="7" name="TextBox 6"/>
          <p:cNvSpPr txBox="1"/>
          <p:nvPr/>
        </p:nvSpPr>
        <p:spPr>
          <a:xfrm>
            <a:off x="714348" y="1571612"/>
            <a:ext cx="3857652" cy="2308324"/>
          </a:xfrm>
          <a:prstGeom prst="rect">
            <a:avLst/>
          </a:prstGeom>
          <a:noFill/>
        </p:spPr>
        <p:txBody>
          <a:bodyPr wrap="square" rtlCol="0">
            <a:spAutoFit/>
          </a:bodyPr>
          <a:lstStyle/>
          <a:p>
            <a:r>
              <a:rPr lang="en-US" dirty="0" smtClean="0">
                <a:latin typeface="Candara" pitchFamily="34" charset="0"/>
              </a:rPr>
              <a:t> </a:t>
            </a:r>
            <a:r>
              <a:rPr lang="en-US" dirty="0" smtClean="0">
                <a:latin typeface="Candara" pitchFamily="34" charset="0"/>
              </a:rPr>
              <a:t>  “</a:t>
            </a:r>
            <a:r>
              <a:rPr lang="en-US" dirty="0" smtClean="0">
                <a:latin typeface="Candara" pitchFamily="34" charset="0"/>
              </a:rPr>
              <a:t>A</a:t>
            </a:r>
            <a:r>
              <a:rPr lang="en-US" dirty="0" smtClean="0">
                <a:latin typeface="Candara" pitchFamily="34" charset="0"/>
              </a:rPr>
              <a:t> </a:t>
            </a:r>
            <a:r>
              <a:rPr lang="en-US" dirty="0" smtClean="0">
                <a:latin typeface="Candara" pitchFamily="34" charset="0"/>
              </a:rPr>
              <a:t>good cluster—or document</a:t>
            </a:r>
          </a:p>
          <a:p>
            <a:r>
              <a:rPr lang="en-US" dirty="0" smtClean="0">
                <a:latin typeface="Candara" pitchFamily="34" charset="0"/>
              </a:rPr>
              <a:t>grouping—is one, which possesses a good, readable description</a:t>
            </a:r>
            <a:r>
              <a:rPr lang="en-US" dirty="0" smtClean="0">
                <a:latin typeface="Candara" pitchFamily="34" charset="0"/>
              </a:rPr>
              <a:t>”</a:t>
            </a:r>
          </a:p>
          <a:p>
            <a:r>
              <a:rPr lang="en-US" dirty="0" smtClean="0">
                <a:latin typeface="Candara" pitchFamily="34" charset="0"/>
              </a:rPr>
              <a:t> </a:t>
            </a:r>
            <a:r>
              <a:rPr lang="en-US" dirty="0" smtClean="0">
                <a:latin typeface="Candara" pitchFamily="34" charset="0"/>
              </a:rPr>
              <a:t>         ------ www.vivisimo.com</a:t>
            </a:r>
          </a:p>
          <a:p>
            <a:endParaRPr lang="en-US" dirty="0" smtClean="0">
              <a:latin typeface="Candara" pitchFamily="34" charset="0"/>
            </a:endParaRPr>
          </a:p>
          <a:p>
            <a:endParaRPr lang="en-US" dirty="0" smtClean="0">
              <a:latin typeface="Candara" pitchFamily="34" charset="0"/>
            </a:endParaRPr>
          </a:p>
          <a:p>
            <a:endParaRPr lang="en-US" dirty="0" smtClean="0">
              <a:latin typeface="Candara" pitchFamily="34" charset="0"/>
            </a:endParaRPr>
          </a:p>
          <a:p>
            <a:r>
              <a:rPr lang="en-US" dirty="0" smtClean="0">
                <a:latin typeface="Candara" pitchFamily="34" charset="0"/>
              </a:rPr>
              <a:t>          </a:t>
            </a:r>
            <a:r>
              <a:rPr lang="ru-RU" dirty="0" smtClean="0">
                <a:latin typeface="Candara" pitchFamily="34" charset="0"/>
              </a:rPr>
              <a:t>Эта мысль + </a:t>
            </a:r>
            <a:r>
              <a:rPr lang="en-US" dirty="0" smtClean="0">
                <a:latin typeface="Candara" pitchFamily="34" charset="0"/>
              </a:rPr>
              <a:t>SVD = Lingo</a:t>
            </a:r>
            <a:endParaRPr lang="ru-RU" dirty="0">
              <a:latin typeface="Candara"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928670"/>
            <a:ext cx="8229600" cy="5197493"/>
          </a:xfrm>
        </p:spPr>
        <p:txBody>
          <a:bodyPr/>
          <a:lstStyle/>
          <a:p>
            <a:pPr>
              <a:buNone/>
            </a:pPr>
            <a:r>
              <a:rPr lang="en-US" dirty="0" smtClean="0">
                <a:latin typeface="Candara" pitchFamily="34" charset="0"/>
              </a:rPr>
              <a:t>   </a:t>
            </a:r>
            <a:r>
              <a:rPr lang="ru-RU" dirty="0" smtClean="0">
                <a:latin typeface="Candara" pitchFamily="34" charset="0"/>
              </a:rPr>
              <a:t>Метод состоит из следующих шагов:</a:t>
            </a:r>
          </a:p>
          <a:p>
            <a:pPr marL="514350" indent="-514350">
              <a:buAutoNum type="arabicPeriod"/>
            </a:pPr>
            <a:r>
              <a:rPr lang="ru-RU" dirty="0" smtClean="0">
                <a:latin typeface="Candara" pitchFamily="34" charset="0"/>
              </a:rPr>
              <a:t>Из входных документов извлекаются наиболее часто встречающиеся фразы – будущие заголовки кластеров</a:t>
            </a:r>
          </a:p>
          <a:p>
            <a:pPr marL="514350" indent="-514350">
              <a:buAutoNum type="arabicPeriod"/>
            </a:pPr>
            <a:r>
              <a:rPr lang="ru-RU" dirty="0" smtClean="0">
                <a:latin typeface="Candara" pitchFamily="34" charset="0"/>
              </a:rPr>
              <a:t>Применяя </a:t>
            </a:r>
            <a:r>
              <a:rPr lang="en-US" dirty="0" smtClean="0">
                <a:latin typeface="Candara" pitchFamily="34" charset="0"/>
              </a:rPr>
              <a:t>SVD</a:t>
            </a:r>
            <a:r>
              <a:rPr lang="ru-RU" dirty="0" smtClean="0">
                <a:latin typeface="Candara" pitchFamily="34" charset="0"/>
              </a:rPr>
              <a:t>, уменьшаем исходную матрицу и ищем скрытые структуры.</a:t>
            </a:r>
          </a:p>
          <a:p>
            <a:pPr marL="514350" indent="-514350">
              <a:buAutoNum type="arabicPeriod"/>
            </a:pPr>
            <a:r>
              <a:rPr lang="ru-RU" dirty="0" smtClean="0">
                <a:latin typeface="Candara" pitchFamily="34" charset="0"/>
              </a:rPr>
              <a:t>Сопоставляем описания с извлеченными темами и назначаем в них документы.</a:t>
            </a:r>
            <a:endParaRPr lang="ru-RU" dirty="0">
              <a:latin typeface="Candara" pitchFamily="34" charset="0"/>
            </a:endParaRPr>
          </a:p>
        </p:txBody>
      </p:sp>
      <p:sp>
        <p:nvSpPr>
          <p:cNvPr id="4" name="Заголовок 1"/>
          <p:cNvSpPr>
            <a:spLocks noGrp="1"/>
          </p:cNvSpPr>
          <p:nvPr>
            <p:ph type="title"/>
          </p:nvPr>
        </p:nvSpPr>
        <p:spPr>
          <a:xfrm>
            <a:off x="500034" y="357166"/>
            <a:ext cx="8229600" cy="582594"/>
          </a:xfrm>
        </p:spPr>
        <p:txBody>
          <a:bodyPr>
            <a:normAutofit fontScale="90000"/>
          </a:bodyPr>
          <a:lstStyle/>
          <a:p>
            <a:pPr algn="r"/>
            <a:r>
              <a:rPr lang="en-US" sz="2800" dirty="0" smtClean="0">
                <a:latin typeface="Candara" pitchFamily="34" charset="0"/>
              </a:rPr>
              <a:t>Lingo</a:t>
            </a:r>
            <a:br>
              <a:rPr lang="en-US" sz="2800" dirty="0" smtClean="0">
                <a:latin typeface="Candara" pitchFamily="34" charset="0"/>
              </a:rPr>
            </a:br>
            <a:endParaRPr lang="ru-RU" sz="2800" dirty="0">
              <a:latin typeface="Candara"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Содержимое 4" descr="2.png"/>
          <p:cNvPicPr>
            <a:picLocks noGrp="1" noChangeAspect="1"/>
          </p:cNvPicPr>
          <p:nvPr>
            <p:ph idx="1"/>
          </p:nvPr>
        </p:nvPicPr>
        <p:blipFill>
          <a:blip r:embed="rId2"/>
          <a:stretch>
            <a:fillRect/>
          </a:stretch>
        </p:blipFill>
        <p:spPr>
          <a:xfrm>
            <a:off x="642910" y="142852"/>
            <a:ext cx="6429420" cy="6715148"/>
          </a:xfrm>
        </p:spPr>
      </p:pic>
      <p:sp>
        <p:nvSpPr>
          <p:cNvPr id="4" name="Заголовок 1"/>
          <p:cNvSpPr>
            <a:spLocks noGrp="1"/>
          </p:cNvSpPr>
          <p:nvPr>
            <p:ph type="title"/>
          </p:nvPr>
        </p:nvSpPr>
        <p:spPr>
          <a:xfrm>
            <a:off x="500034" y="357166"/>
            <a:ext cx="8229600" cy="582594"/>
          </a:xfrm>
        </p:spPr>
        <p:txBody>
          <a:bodyPr>
            <a:normAutofit fontScale="90000"/>
          </a:bodyPr>
          <a:lstStyle/>
          <a:p>
            <a:pPr algn="r"/>
            <a:r>
              <a:rPr lang="en-US" sz="2800" dirty="0" smtClean="0">
                <a:latin typeface="Candara" pitchFamily="34" charset="0"/>
              </a:rPr>
              <a:t>Lingo</a:t>
            </a:r>
            <a:br>
              <a:rPr lang="en-US" sz="2800" dirty="0" smtClean="0">
                <a:latin typeface="Candara" pitchFamily="34" charset="0"/>
              </a:rPr>
            </a:br>
            <a:endParaRPr lang="ru-RU" sz="2800" dirty="0">
              <a:latin typeface="Candara"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214422"/>
            <a:ext cx="8229600" cy="4911741"/>
          </a:xfrm>
        </p:spPr>
        <p:txBody>
          <a:bodyPr>
            <a:normAutofit/>
          </a:bodyPr>
          <a:lstStyle/>
          <a:p>
            <a:r>
              <a:rPr lang="ru-RU" sz="2500" dirty="0" smtClean="0">
                <a:latin typeface="Candara" pitchFamily="34" charset="0"/>
              </a:rPr>
              <a:t>Аннотирование – создание краткой версии некоторого текста или множества текстов</a:t>
            </a:r>
          </a:p>
          <a:p>
            <a:r>
              <a:rPr lang="ru-RU" sz="2500" dirty="0" smtClean="0">
                <a:latin typeface="Candara" pitchFamily="34" charset="0"/>
              </a:rPr>
              <a:t>Создание аннотации человеком – часто встречающаяся задача</a:t>
            </a:r>
          </a:p>
          <a:p>
            <a:pPr>
              <a:buNone/>
            </a:pPr>
            <a:endParaRPr lang="ru-RU" sz="2500" dirty="0" smtClean="0">
              <a:latin typeface="Candara" pitchFamily="34" charset="0"/>
            </a:endParaRPr>
          </a:p>
          <a:p>
            <a:pPr>
              <a:buNone/>
            </a:pPr>
            <a:endParaRPr lang="ru-RU" sz="2500" dirty="0">
              <a:latin typeface="Candara" pitchFamily="34" charset="0"/>
            </a:endParaRPr>
          </a:p>
        </p:txBody>
      </p:sp>
      <p:sp>
        <p:nvSpPr>
          <p:cNvPr id="4" name="Заголовок 1"/>
          <p:cNvSpPr>
            <a:spLocks noGrp="1"/>
          </p:cNvSpPr>
          <p:nvPr>
            <p:ph type="title"/>
          </p:nvPr>
        </p:nvSpPr>
        <p:spPr>
          <a:xfrm>
            <a:off x="5214942" y="357166"/>
            <a:ext cx="3514692" cy="582594"/>
          </a:xfrm>
        </p:spPr>
        <p:txBody>
          <a:bodyPr>
            <a:normAutofit fontScale="90000"/>
          </a:bodyPr>
          <a:lstStyle/>
          <a:p>
            <a:pPr algn="r"/>
            <a:r>
              <a:rPr lang="ru-RU" sz="2800" dirty="0" smtClean="0">
                <a:latin typeface="Candara" pitchFamily="34" charset="0"/>
              </a:rPr>
              <a:t>Аннотирование текста</a:t>
            </a:r>
            <a:br>
              <a:rPr lang="ru-RU" sz="2800" dirty="0" smtClean="0">
                <a:latin typeface="Candara" pitchFamily="34" charset="0"/>
              </a:rPr>
            </a:br>
            <a:endParaRPr lang="ru-RU" sz="2800" dirty="0">
              <a:latin typeface="Candara" pitchFamily="34" charset="0"/>
            </a:endParaRPr>
          </a:p>
        </p:txBody>
      </p:sp>
      <p:pic>
        <p:nvPicPr>
          <p:cNvPr id="5"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11560" y="2924944"/>
            <a:ext cx="5033963" cy="3062288"/>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Lst>
        </p:spPr>
      </p:pic>
      <p:pic>
        <p:nvPicPr>
          <p:cNvPr id="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16016" y="3573016"/>
            <a:ext cx="3119634" cy="2750349"/>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Кластеризация документов</a:t>
            </a:r>
            <a:endParaRPr lang="ru-RU" sz="2800" dirty="0">
              <a:latin typeface="Candara" pitchFamily="34" charset="0"/>
            </a:endParaRPr>
          </a:p>
        </p:txBody>
      </p:sp>
      <p:pic>
        <p:nvPicPr>
          <p:cNvPr id="6" name="Содержимое 5" descr="1.JPG"/>
          <p:cNvPicPr>
            <a:picLocks noGrp="1" noChangeAspect="1"/>
          </p:cNvPicPr>
          <p:nvPr>
            <p:ph idx="1"/>
          </p:nvPr>
        </p:nvPicPr>
        <p:blipFill>
          <a:blip r:embed="rId3"/>
          <a:stretch>
            <a:fillRect/>
          </a:stretch>
        </p:blipFill>
        <p:spPr>
          <a:xfrm>
            <a:off x="642911" y="1000108"/>
            <a:ext cx="8072494" cy="5500726"/>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214422"/>
            <a:ext cx="8229600" cy="4911741"/>
          </a:xfrm>
        </p:spPr>
        <p:txBody>
          <a:bodyPr/>
          <a:lstStyle/>
          <a:p>
            <a:r>
              <a:rPr lang="ru-RU" sz="2400" dirty="0" smtClean="0">
                <a:latin typeface="Candara" pitchFamily="34" charset="0"/>
              </a:rPr>
              <a:t>Я.Новости – служба автоматической агрегации новостей</a:t>
            </a:r>
          </a:p>
          <a:p>
            <a:pPr lvl="1"/>
            <a:r>
              <a:rPr lang="ru-RU" sz="2000" dirty="0" smtClean="0">
                <a:latin typeface="Candara" pitchFamily="34" charset="0"/>
              </a:rPr>
              <a:t>Выделяет в новостном потоке темы (сюжеты)</a:t>
            </a:r>
          </a:p>
          <a:p>
            <a:pPr lvl="1"/>
            <a:r>
              <a:rPr lang="ru-RU" sz="2000" dirty="0" smtClean="0">
                <a:latin typeface="Candara" pitchFamily="34" charset="0"/>
              </a:rPr>
              <a:t>Составляет краткие описания выделенных сюжетов</a:t>
            </a:r>
          </a:p>
          <a:p>
            <a:pPr lvl="1"/>
            <a:r>
              <a:rPr lang="ru-RU" sz="2000" dirty="0" smtClean="0">
                <a:latin typeface="Candara" pitchFamily="34" charset="0"/>
              </a:rPr>
              <a:t>Производит рубрикацию сюжетов</a:t>
            </a:r>
          </a:p>
          <a:p>
            <a:pPr lvl="1"/>
            <a:r>
              <a:rPr lang="ru-RU" sz="2000" dirty="0" smtClean="0">
                <a:latin typeface="Candara" pitchFamily="34" charset="0"/>
              </a:rPr>
              <a:t>Ранжирует сюжеты в соответствии с их актуальностью на настоящий момент</a:t>
            </a:r>
          </a:p>
          <a:p>
            <a:r>
              <a:rPr lang="ru-RU" sz="2400" dirty="0" smtClean="0">
                <a:latin typeface="Candara" pitchFamily="34" charset="0"/>
              </a:rPr>
              <a:t>Задача – представление новостной картины дня</a:t>
            </a:r>
            <a:endParaRPr lang="ru-RU" sz="2000" dirty="0" smtClean="0">
              <a:latin typeface="Candara" pitchFamily="34" charset="0"/>
            </a:endParaRPr>
          </a:p>
          <a:p>
            <a:pPr>
              <a:buNone/>
            </a:pPr>
            <a:endParaRPr lang="ru-RU" dirty="0">
              <a:latin typeface="Candara" pitchFamily="34" charset="0"/>
            </a:endParaRPr>
          </a:p>
        </p:txBody>
      </p:sp>
      <p:sp>
        <p:nvSpPr>
          <p:cNvPr id="4" name="Заголовок 1"/>
          <p:cNvSpPr>
            <a:spLocks noGrp="1"/>
          </p:cNvSpPr>
          <p:nvPr>
            <p:ph type="title"/>
          </p:nvPr>
        </p:nvSpPr>
        <p:spPr>
          <a:xfrm>
            <a:off x="5214942" y="357166"/>
            <a:ext cx="3514692" cy="582594"/>
          </a:xfrm>
        </p:spPr>
        <p:txBody>
          <a:bodyPr>
            <a:normAutofit fontScale="90000"/>
          </a:bodyPr>
          <a:lstStyle/>
          <a:p>
            <a:pPr algn="r"/>
            <a:r>
              <a:rPr lang="ru-RU" sz="2800" dirty="0" smtClean="0">
                <a:latin typeface="Candara" pitchFamily="34" charset="0"/>
              </a:rPr>
              <a:t>Аннотирование текста</a:t>
            </a:r>
            <a:br>
              <a:rPr lang="ru-RU" sz="2800" dirty="0" smtClean="0">
                <a:latin typeface="Candara" pitchFamily="34" charset="0"/>
              </a:rPr>
            </a:br>
            <a:endParaRPr lang="ru-RU" sz="2800" dirty="0">
              <a:latin typeface="Candara" pitchFamily="34" charset="0"/>
            </a:endParaRPr>
          </a:p>
        </p:txBody>
      </p:sp>
      <p:sp>
        <p:nvSpPr>
          <p:cNvPr id="5" name="TextBox 4"/>
          <p:cNvSpPr txBox="1"/>
          <p:nvPr/>
        </p:nvSpPr>
        <p:spPr>
          <a:xfrm>
            <a:off x="642910" y="357166"/>
            <a:ext cx="3429024" cy="369332"/>
          </a:xfrm>
          <a:prstGeom prst="rect">
            <a:avLst/>
          </a:prstGeom>
          <a:noFill/>
        </p:spPr>
        <p:txBody>
          <a:bodyPr wrap="square" rtlCol="0">
            <a:spAutoFit/>
          </a:bodyPr>
          <a:lstStyle/>
          <a:p>
            <a:r>
              <a:rPr lang="ru-RU" b="1" dirty="0" smtClean="0">
                <a:solidFill>
                  <a:srgbClr val="FF0000"/>
                </a:solidFill>
                <a:latin typeface="Candara" pitchFamily="34" charset="0"/>
              </a:rPr>
              <a:t>Я</a:t>
            </a:r>
            <a:r>
              <a:rPr lang="ru-RU" b="1" dirty="0" smtClean="0">
                <a:latin typeface="Candara" pitchFamily="34" charset="0"/>
              </a:rPr>
              <a:t>.Новости</a:t>
            </a:r>
            <a:endParaRPr lang="ru-RU" dirty="0">
              <a:latin typeface="Candara"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71546"/>
            <a:ext cx="8229600" cy="5054617"/>
          </a:xfrm>
        </p:spPr>
        <p:txBody>
          <a:bodyPr>
            <a:normAutofit lnSpcReduction="10000"/>
          </a:bodyPr>
          <a:lstStyle/>
          <a:p>
            <a:pPr>
              <a:buNone/>
            </a:pPr>
            <a:r>
              <a:rPr lang="ru-RU" dirty="0" smtClean="0">
                <a:latin typeface="Candara" pitchFamily="34" charset="0"/>
              </a:rPr>
              <a:t>Этапы агрегации новостного потока</a:t>
            </a:r>
          </a:p>
          <a:p>
            <a:pPr marL="457200" indent="-457200">
              <a:buFont typeface="+mj-lt"/>
              <a:buAutoNum type="arabicPeriod"/>
            </a:pPr>
            <a:r>
              <a:rPr lang="ru-RU" sz="2400" dirty="0" smtClean="0">
                <a:latin typeface="Candara" pitchFamily="34" charset="0"/>
              </a:rPr>
              <a:t>Скачивание новостных сообщений</a:t>
            </a:r>
          </a:p>
          <a:p>
            <a:pPr marL="457200" indent="-457200">
              <a:buFont typeface="+mj-lt"/>
              <a:buAutoNum type="arabicPeriod"/>
            </a:pPr>
            <a:r>
              <a:rPr lang="ru-RU" sz="2400" dirty="0" smtClean="0">
                <a:latin typeface="Candara" pitchFamily="34" charset="0"/>
              </a:rPr>
              <a:t>Сегментация сообщений</a:t>
            </a:r>
          </a:p>
          <a:p>
            <a:pPr lvl="1"/>
            <a:r>
              <a:rPr lang="ru-RU" sz="2000" dirty="0" smtClean="0">
                <a:latin typeface="Candara" pitchFamily="34" charset="0"/>
              </a:rPr>
              <a:t>Выделение заголовка, описания, основного текста, картинок, видео, …</a:t>
            </a:r>
          </a:p>
          <a:p>
            <a:pPr marL="457200" indent="-457200">
              <a:buFont typeface="+mj-lt"/>
              <a:buAutoNum type="arabicPeriod"/>
            </a:pPr>
            <a:r>
              <a:rPr lang="ru-RU" sz="2400" dirty="0" smtClean="0">
                <a:latin typeface="Candara" pitchFamily="34" charset="0"/>
              </a:rPr>
              <a:t>Выделение сюжетов </a:t>
            </a:r>
          </a:p>
          <a:p>
            <a:pPr lvl="1"/>
            <a:r>
              <a:rPr lang="ru-RU" sz="2000" dirty="0" smtClean="0">
                <a:latin typeface="Candara" pitchFamily="34" charset="0"/>
              </a:rPr>
              <a:t>Кластеризация документов на основе анализа их текстов</a:t>
            </a:r>
          </a:p>
          <a:p>
            <a:pPr marL="457200" indent="-457200">
              <a:buFont typeface="+mj-lt"/>
              <a:buAutoNum type="arabicPeriod"/>
            </a:pPr>
            <a:r>
              <a:rPr lang="ru-RU" sz="2400" dirty="0" smtClean="0">
                <a:latin typeface="Candara" pitchFamily="34" charset="0"/>
              </a:rPr>
              <a:t>Рубрикация сюжетов (политика, общество, наука, …)</a:t>
            </a:r>
          </a:p>
          <a:p>
            <a:pPr marL="457200" indent="-457200">
              <a:buFont typeface="+mj-lt"/>
              <a:buAutoNum type="arabicPeriod"/>
            </a:pPr>
            <a:r>
              <a:rPr lang="ru-RU" sz="2400" dirty="0" smtClean="0">
                <a:latin typeface="Candara" pitchFamily="34" charset="0"/>
              </a:rPr>
              <a:t>Аннотирование сюжетов</a:t>
            </a:r>
          </a:p>
          <a:p>
            <a:pPr lvl="1"/>
            <a:r>
              <a:rPr lang="ru-RU" sz="2000" dirty="0" smtClean="0">
                <a:latin typeface="Candara" pitchFamily="34" charset="0"/>
              </a:rPr>
              <a:t>Представление в кратком виде основного содержания сюжетов</a:t>
            </a:r>
          </a:p>
          <a:p>
            <a:pPr marL="457200" indent="-457200">
              <a:buFont typeface="+mj-lt"/>
              <a:buAutoNum type="arabicPeriod"/>
            </a:pPr>
            <a:r>
              <a:rPr lang="ru-RU" sz="2400" dirty="0" smtClean="0">
                <a:latin typeface="Candara" pitchFamily="34" charset="0"/>
              </a:rPr>
              <a:t>Ранжирование сюжетов</a:t>
            </a:r>
          </a:p>
          <a:p>
            <a:pPr lvl="1"/>
            <a:r>
              <a:rPr lang="ru-RU" sz="2000" dirty="0" smtClean="0">
                <a:latin typeface="Candara" pitchFamily="34" charset="0"/>
              </a:rPr>
              <a:t>Определение позиций сюжетов на главной странице </a:t>
            </a:r>
            <a:r>
              <a:rPr lang="ru-RU" sz="2000" dirty="0" err="1" smtClean="0">
                <a:latin typeface="Candara" pitchFamily="34" charset="0"/>
              </a:rPr>
              <a:t>Яндекса</a:t>
            </a:r>
            <a:r>
              <a:rPr lang="ru-RU" sz="2000" dirty="0" smtClean="0">
                <a:latin typeface="Candara" pitchFamily="34" charset="0"/>
              </a:rPr>
              <a:t> и в рубриках</a:t>
            </a:r>
            <a:endParaRPr lang="ru-RU" dirty="0">
              <a:latin typeface="Candara" pitchFamily="34" charset="0"/>
            </a:endParaRPr>
          </a:p>
          <a:p>
            <a:pPr>
              <a:buNone/>
            </a:pPr>
            <a:endParaRPr lang="ru-RU" dirty="0">
              <a:latin typeface="Candara" pitchFamily="34" charset="0"/>
            </a:endParaRPr>
          </a:p>
        </p:txBody>
      </p:sp>
      <p:sp>
        <p:nvSpPr>
          <p:cNvPr id="4" name="Заголовок 1"/>
          <p:cNvSpPr>
            <a:spLocks noGrp="1"/>
          </p:cNvSpPr>
          <p:nvPr>
            <p:ph type="title"/>
          </p:nvPr>
        </p:nvSpPr>
        <p:spPr>
          <a:xfrm>
            <a:off x="5214942" y="357166"/>
            <a:ext cx="3514692" cy="582594"/>
          </a:xfrm>
        </p:spPr>
        <p:txBody>
          <a:bodyPr>
            <a:normAutofit fontScale="90000"/>
          </a:bodyPr>
          <a:lstStyle/>
          <a:p>
            <a:pPr algn="r"/>
            <a:r>
              <a:rPr lang="ru-RU" sz="2800" dirty="0" smtClean="0">
                <a:latin typeface="Candara" pitchFamily="34" charset="0"/>
              </a:rPr>
              <a:t>Аннотирование текста</a:t>
            </a:r>
            <a:br>
              <a:rPr lang="ru-RU" sz="2800" dirty="0" smtClean="0">
                <a:latin typeface="Candara" pitchFamily="34" charset="0"/>
              </a:rPr>
            </a:br>
            <a:endParaRPr lang="ru-RU" sz="2800" dirty="0">
              <a:latin typeface="Candara" pitchFamily="34" charset="0"/>
            </a:endParaRPr>
          </a:p>
        </p:txBody>
      </p:sp>
      <p:sp>
        <p:nvSpPr>
          <p:cNvPr id="5" name="TextBox 4"/>
          <p:cNvSpPr txBox="1"/>
          <p:nvPr/>
        </p:nvSpPr>
        <p:spPr>
          <a:xfrm>
            <a:off x="642910" y="357166"/>
            <a:ext cx="3429024" cy="369332"/>
          </a:xfrm>
          <a:prstGeom prst="rect">
            <a:avLst/>
          </a:prstGeom>
          <a:noFill/>
        </p:spPr>
        <p:txBody>
          <a:bodyPr wrap="square" rtlCol="0">
            <a:spAutoFit/>
          </a:bodyPr>
          <a:lstStyle/>
          <a:p>
            <a:r>
              <a:rPr lang="ru-RU" b="1" dirty="0" smtClean="0">
                <a:solidFill>
                  <a:srgbClr val="FF0000"/>
                </a:solidFill>
                <a:latin typeface="Candara" pitchFamily="34" charset="0"/>
              </a:rPr>
              <a:t>Я</a:t>
            </a:r>
            <a:r>
              <a:rPr lang="ru-RU" b="1" dirty="0" smtClean="0">
                <a:latin typeface="Candara" pitchFamily="34" charset="0"/>
              </a:rPr>
              <a:t>.Новости</a:t>
            </a:r>
            <a:endParaRPr lang="ru-RU" dirty="0">
              <a:latin typeface="Candara"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5214942" y="357166"/>
            <a:ext cx="3514692" cy="582594"/>
          </a:xfrm>
        </p:spPr>
        <p:txBody>
          <a:bodyPr>
            <a:normAutofit fontScale="90000"/>
          </a:bodyPr>
          <a:lstStyle/>
          <a:p>
            <a:pPr algn="r"/>
            <a:r>
              <a:rPr lang="ru-RU" sz="2800" dirty="0" smtClean="0">
                <a:latin typeface="Candara" pitchFamily="34" charset="0"/>
              </a:rPr>
              <a:t>Аннотирование текста</a:t>
            </a:r>
            <a:br>
              <a:rPr lang="ru-RU" sz="2800" dirty="0" smtClean="0">
                <a:latin typeface="Candara" pitchFamily="34" charset="0"/>
              </a:rPr>
            </a:br>
            <a:endParaRPr lang="ru-RU" sz="2800" dirty="0">
              <a:latin typeface="Candara" pitchFamily="34" charset="0"/>
            </a:endParaRPr>
          </a:p>
        </p:txBody>
      </p:sp>
      <p:sp>
        <p:nvSpPr>
          <p:cNvPr id="5" name="TextBox 4"/>
          <p:cNvSpPr txBox="1"/>
          <p:nvPr/>
        </p:nvSpPr>
        <p:spPr>
          <a:xfrm>
            <a:off x="642910" y="285728"/>
            <a:ext cx="4071966" cy="369332"/>
          </a:xfrm>
          <a:prstGeom prst="rect">
            <a:avLst/>
          </a:prstGeom>
          <a:noFill/>
        </p:spPr>
        <p:txBody>
          <a:bodyPr wrap="square" rtlCol="0">
            <a:spAutoFit/>
          </a:bodyPr>
          <a:lstStyle/>
          <a:p>
            <a:r>
              <a:rPr lang="ru-RU" dirty="0" smtClean="0">
                <a:latin typeface="Candara" pitchFamily="34" charset="0"/>
              </a:rPr>
              <a:t>Представление результатов</a:t>
            </a:r>
            <a:endParaRPr lang="ru-RU" dirty="0">
              <a:latin typeface="Candara" pitchFamily="34" charset="0"/>
            </a:endParaRPr>
          </a:p>
        </p:txBody>
      </p:sp>
      <p:pic>
        <p:nvPicPr>
          <p:cNvPr id="6" name="Picture 2"/>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500034" y="1428736"/>
            <a:ext cx="8229600" cy="4572032"/>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Lst>
        </p:spPr>
      </p:pic>
      <p:sp>
        <p:nvSpPr>
          <p:cNvPr id="7" name="TextBox 6"/>
          <p:cNvSpPr txBox="1"/>
          <p:nvPr/>
        </p:nvSpPr>
        <p:spPr>
          <a:xfrm>
            <a:off x="642910" y="928670"/>
            <a:ext cx="7572428" cy="646331"/>
          </a:xfrm>
          <a:prstGeom prst="rect">
            <a:avLst/>
          </a:prstGeom>
          <a:noFill/>
        </p:spPr>
        <p:txBody>
          <a:bodyPr wrap="square" rtlCol="0">
            <a:spAutoFit/>
          </a:bodyPr>
          <a:lstStyle/>
          <a:p>
            <a:r>
              <a:rPr lang="ru-RU" dirty="0" smtClean="0">
                <a:latin typeface="Candara" pitchFamily="34" charset="0"/>
              </a:rPr>
              <a:t>1. Заголовки топ-5 новостей на главной странице </a:t>
            </a:r>
            <a:r>
              <a:rPr lang="ru-RU" dirty="0" err="1" smtClean="0">
                <a:latin typeface="Candara" pitchFamily="34" charset="0"/>
              </a:rPr>
              <a:t>Яндекса</a:t>
            </a:r>
            <a:r>
              <a:rPr lang="ru-RU" dirty="0" smtClean="0">
                <a:latin typeface="Candara" pitchFamily="34" charset="0"/>
              </a:rPr>
              <a:t>:</a:t>
            </a:r>
          </a:p>
          <a:p>
            <a:endParaRPr lang="ru-RU" dirty="0">
              <a:latin typeface="Candara"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5214942" y="357166"/>
            <a:ext cx="3514692" cy="582594"/>
          </a:xfrm>
        </p:spPr>
        <p:txBody>
          <a:bodyPr>
            <a:normAutofit fontScale="90000"/>
          </a:bodyPr>
          <a:lstStyle/>
          <a:p>
            <a:pPr algn="r"/>
            <a:r>
              <a:rPr lang="ru-RU" sz="2800" dirty="0" smtClean="0">
                <a:latin typeface="Candara" pitchFamily="34" charset="0"/>
              </a:rPr>
              <a:t>Аннотирование текста</a:t>
            </a:r>
            <a:br>
              <a:rPr lang="ru-RU" sz="2800" dirty="0" smtClean="0">
                <a:latin typeface="Candara" pitchFamily="34" charset="0"/>
              </a:rPr>
            </a:br>
            <a:endParaRPr lang="ru-RU" sz="2800" dirty="0">
              <a:latin typeface="Candara" pitchFamily="34" charset="0"/>
            </a:endParaRPr>
          </a:p>
        </p:txBody>
      </p:sp>
      <p:sp>
        <p:nvSpPr>
          <p:cNvPr id="5" name="TextBox 4"/>
          <p:cNvSpPr txBox="1"/>
          <p:nvPr/>
        </p:nvSpPr>
        <p:spPr>
          <a:xfrm>
            <a:off x="642910" y="285728"/>
            <a:ext cx="4071966" cy="369332"/>
          </a:xfrm>
          <a:prstGeom prst="rect">
            <a:avLst/>
          </a:prstGeom>
          <a:noFill/>
        </p:spPr>
        <p:txBody>
          <a:bodyPr wrap="square" rtlCol="0">
            <a:spAutoFit/>
          </a:bodyPr>
          <a:lstStyle/>
          <a:p>
            <a:r>
              <a:rPr lang="ru-RU" dirty="0" smtClean="0">
                <a:latin typeface="Candara" pitchFamily="34" charset="0"/>
              </a:rPr>
              <a:t>Представление результатов</a:t>
            </a:r>
            <a:endParaRPr lang="ru-RU" dirty="0">
              <a:latin typeface="Candara" pitchFamily="34" charset="0"/>
            </a:endParaRPr>
          </a:p>
        </p:txBody>
      </p:sp>
      <p:sp>
        <p:nvSpPr>
          <p:cNvPr id="6" name="TextBox 5"/>
          <p:cNvSpPr txBox="1"/>
          <p:nvPr/>
        </p:nvSpPr>
        <p:spPr>
          <a:xfrm>
            <a:off x="642910" y="928670"/>
            <a:ext cx="7572428" cy="923330"/>
          </a:xfrm>
          <a:prstGeom prst="rect">
            <a:avLst/>
          </a:prstGeom>
          <a:noFill/>
        </p:spPr>
        <p:txBody>
          <a:bodyPr wrap="square" rtlCol="0">
            <a:spAutoFit/>
          </a:bodyPr>
          <a:lstStyle/>
          <a:p>
            <a:r>
              <a:rPr lang="ru-RU" dirty="0">
                <a:latin typeface="Candara" pitchFamily="34" charset="0"/>
              </a:rPr>
              <a:t>2</a:t>
            </a:r>
            <a:r>
              <a:rPr lang="ru-RU" dirty="0" smtClean="0">
                <a:latin typeface="Candara" pitchFamily="34" charset="0"/>
              </a:rPr>
              <a:t> . Новостные рубрики:</a:t>
            </a:r>
          </a:p>
          <a:p>
            <a:endParaRPr lang="ru-RU" dirty="0" smtClean="0">
              <a:latin typeface="Candara" pitchFamily="34" charset="0"/>
            </a:endParaRPr>
          </a:p>
          <a:p>
            <a:endParaRPr lang="ru-RU" dirty="0">
              <a:latin typeface="Candara" pitchFamily="34" charset="0"/>
            </a:endParaRPr>
          </a:p>
        </p:txBody>
      </p:sp>
      <p:pic>
        <p:nvPicPr>
          <p:cNvPr id="7" name="Picture 3"/>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457200" y="1500174"/>
            <a:ext cx="8229600" cy="4410500"/>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71546"/>
            <a:ext cx="8229600" cy="5054617"/>
          </a:xfrm>
        </p:spPr>
        <p:txBody>
          <a:bodyPr/>
          <a:lstStyle/>
          <a:p>
            <a:r>
              <a:rPr lang="ru-RU" sz="2400" dirty="0" smtClean="0">
                <a:latin typeface="Candara" pitchFamily="34" charset="0"/>
              </a:rPr>
              <a:t>В качестве аннотации рассматривается только заголовок сюжета и три </a:t>
            </a:r>
            <a:r>
              <a:rPr lang="ru-RU" sz="2400" dirty="0" err="1" smtClean="0">
                <a:latin typeface="Candara" pitchFamily="34" charset="0"/>
              </a:rPr>
              <a:t>сниппета</a:t>
            </a:r>
            <a:endParaRPr lang="ru-RU" sz="2400" dirty="0" smtClean="0">
              <a:latin typeface="Candara" pitchFamily="34" charset="0"/>
            </a:endParaRPr>
          </a:p>
          <a:p>
            <a:pPr lvl="1"/>
            <a:r>
              <a:rPr lang="ru-RU" sz="2000" dirty="0" smtClean="0">
                <a:latin typeface="Candara" pitchFamily="34" charset="0"/>
              </a:rPr>
              <a:t>Поиск цитатных и адресных </a:t>
            </a:r>
            <a:r>
              <a:rPr lang="ru-RU" sz="2000" dirty="0" err="1" smtClean="0">
                <a:latin typeface="Candara" pitchFamily="34" charset="0"/>
              </a:rPr>
              <a:t>сниппетов</a:t>
            </a:r>
            <a:r>
              <a:rPr lang="ru-RU" sz="2000" dirty="0" smtClean="0">
                <a:latin typeface="Candara" pitchFamily="34" charset="0"/>
              </a:rPr>
              <a:t>, действующих лиц – задача выделения фактов</a:t>
            </a:r>
          </a:p>
          <a:p>
            <a:r>
              <a:rPr lang="ru-RU" sz="2400" dirty="0" smtClean="0">
                <a:latin typeface="Candara" pitchFamily="34" charset="0"/>
              </a:rPr>
              <a:t>Используются фрагменты текстов, написанных новостными изданиями</a:t>
            </a:r>
          </a:p>
          <a:p>
            <a:pPr>
              <a:buNone/>
            </a:pPr>
            <a:endParaRPr lang="ru-RU" dirty="0">
              <a:latin typeface="Candara" pitchFamily="34" charset="0"/>
            </a:endParaRPr>
          </a:p>
        </p:txBody>
      </p:sp>
      <p:sp>
        <p:nvSpPr>
          <p:cNvPr id="4" name="Заголовок 1"/>
          <p:cNvSpPr>
            <a:spLocks noGrp="1"/>
          </p:cNvSpPr>
          <p:nvPr>
            <p:ph type="title"/>
          </p:nvPr>
        </p:nvSpPr>
        <p:spPr>
          <a:xfrm>
            <a:off x="5214942" y="357166"/>
            <a:ext cx="3514692" cy="582594"/>
          </a:xfrm>
        </p:spPr>
        <p:txBody>
          <a:bodyPr>
            <a:normAutofit fontScale="90000"/>
          </a:bodyPr>
          <a:lstStyle/>
          <a:p>
            <a:pPr algn="r"/>
            <a:r>
              <a:rPr lang="ru-RU" sz="2800" dirty="0" smtClean="0">
                <a:latin typeface="Candara" pitchFamily="34" charset="0"/>
              </a:rPr>
              <a:t>Аннотирование текста</a:t>
            </a:r>
            <a:br>
              <a:rPr lang="ru-RU" sz="2800" dirty="0" smtClean="0">
                <a:latin typeface="Candara" pitchFamily="34" charset="0"/>
              </a:rPr>
            </a:br>
            <a:endParaRPr lang="ru-RU" sz="2800" dirty="0">
              <a:latin typeface="Candara" pitchFamily="34" charset="0"/>
            </a:endParaRPr>
          </a:p>
        </p:txBody>
      </p:sp>
      <p:pic>
        <p:nvPicPr>
          <p:cNvPr id="5"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00166" y="3571876"/>
            <a:ext cx="6238875" cy="2571750"/>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142984"/>
            <a:ext cx="8229600" cy="4983179"/>
          </a:xfrm>
        </p:spPr>
        <p:txBody>
          <a:bodyPr>
            <a:normAutofit lnSpcReduction="10000"/>
          </a:bodyPr>
          <a:lstStyle/>
          <a:p>
            <a:r>
              <a:rPr lang="ru-RU" sz="2400" dirty="0" smtClean="0">
                <a:latin typeface="Candara" pitchFamily="34" charset="0"/>
              </a:rPr>
              <a:t>Следует различать задачу аннотирования одного документа и задачу аннотирования множества документов</a:t>
            </a:r>
          </a:p>
          <a:p>
            <a:r>
              <a:rPr lang="ru-RU" sz="2400" dirty="0" smtClean="0">
                <a:latin typeface="Candara" pitchFamily="34" charset="0"/>
              </a:rPr>
              <a:t>Задача аннотирования одного документа</a:t>
            </a:r>
          </a:p>
          <a:p>
            <a:pPr lvl="1"/>
            <a:r>
              <a:rPr lang="ru-RU" sz="2000" dirty="0" smtClean="0">
                <a:latin typeface="Candara" pitchFamily="34" charset="0"/>
              </a:rPr>
              <a:t>Краткое представление основного содержания этого документа</a:t>
            </a:r>
          </a:p>
          <a:p>
            <a:r>
              <a:rPr lang="ru-RU" sz="2400" dirty="0" smtClean="0">
                <a:latin typeface="Candara" pitchFamily="34" charset="0"/>
              </a:rPr>
              <a:t>Задача аннотирования множества документов</a:t>
            </a:r>
          </a:p>
          <a:p>
            <a:pPr lvl="1"/>
            <a:r>
              <a:rPr lang="ru-RU" sz="2000" dirty="0" smtClean="0">
                <a:latin typeface="Candara" pitchFamily="34" charset="0"/>
              </a:rPr>
              <a:t>Краткое представление общей темы</a:t>
            </a:r>
          </a:p>
          <a:p>
            <a:pPr lvl="1"/>
            <a:r>
              <a:rPr lang="ru-RU" sz="2000" dirty="0" smtClean="0">
                <a:latin typeface="Candara" pitchFamily="34" charset="0"/>
              </a:rPr>
              <a:t>Выявление различных точек зрения на эту тему</a:t>
            </a:r>
          </a:p>
          <a:p>
            <a:pPr lvl="1"/>
            <a:r>
              <a:rPr lang="ru-RU" sz="2000" dirty="0" smtClean="0">
                <a:latin typeface="Candara" pitchFamily="34" charset="0"/>
              </a:rPr>
              <a:t>Возможно, существует влияние временного фактора, т.е. некоторые документы устаревают и не должны учитываться</a:t>
            </a:r>
          </a:p>
          <a:p>
            <a:r>
              <a:rPr lang="ru-RU" sz="2400" dirty="0" smtClean="0">
                <a:latin typeface="Candara" pitchFamily="34" charset="0"/>
              </a:rPr>
              <a:t>Задача аннотирования новостных сюжетов – задача многодокументного аннотирования с учетом временного фактора</a:t>
            </a:r>
          </a:p>
          <a:p>
            <a:pPr>
              <a:buNone/>
            </a:pPr>
            <a:endParaRPr lang="ru-RU" dirty="0">
              <a:latin typeface="Candara" pitchFamily="34" charset="0"/>
            </a:endParaRPr>
          </a:p>
        </p:txBody>
      </p:sp>
      <p:sp>
        <p:nvSpPr>
          <p:cNvPr id="4" name="Заголовок 1"/>
          <p:cNvSpPr>
            <a:spLocks noGrp="1"/>
          </p:cNvSpPr>
          <p:nvPr>
            <p:ph type="title"/>
          </p:nvPr>
        </p:nvSpPr>
        <p:spPr>
          <a:xfrm>
            <a:off x="5214942" y="357166"/>
            <a:ext cx="3514692" cy="582594"/>
          </a:xfrm>
        </p:spPr>
        <p:txBody>
          <a:bodyPr>
            <a:normAutofit fontScale="90000"/>
          </a:bodyPr>
          <a:lstStyle/>
          <a:p>
            <a:pPr algn="r"/>
            <a:r>
              <a:rPr lang="ru-RU" sz="2800" dirty="0" smtClean="0">
                <a:latin typeface="Candara" pitchFamily="34" charset="0"/>
              </a:rPr>
              <a:t>Аннотирование текста</a:t>
            </a:r>
            <a:br>
              <a:rPr lang="ru-RU" sz="2800" dirty="0" smtClean="0">
                <a:latin typeface="Candara" pitchFamily="34" charset="0"/>
              </a:rPr>
            </a:br>
            <a:endParaRPr lang="ru-RU" sz="2800" dirty="0">
              <a:latin typeface="Candara"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142984"/>
            <a:ext cx="8229600" cy="4983179"/>
          </a:xfrm>
        </p:spPr>
        <p:txBody>
          <a:bodyPr>
            <a:normAutofit/>
          </a:bodyPr>
          <a:lstStyle/>
          <a:p>
            <a:pPr>
              <a:buNone/>
            </a:pPr>
            <a:r>
              <a:rPr lang="ru-RU" dirty="0" smtClean="0">
                <a:latin typeface="Candara" pitchFamily="34" charset="0"/>
              </a:rPr>
              <a:t>Способы оценивания качества</a:t>
            </a:r>
          </a:p>
          <a:p>
            <a:r>
              <a:rPr lang="ru-RU" sz="2400" dirty="0" smtClean="0">
                <a:latin typeface="Candara" pitchFamily="34" charset="0"/>
              </a:rPr>
              <a:t>Формальные метрики</a:t>
            </a:r>
          </a:p>
          <a:p>
            <a:pPr lvl="1"/>
            <a:r>
              <a:rPr lang="ru-RU" sz="2000" dirty="0" smtClean="0">
                <a:latin typeface="Candara" pitchFamily="34" charset="0"/>
              </a:rPr>
              <a:t>Формальная метрика – это некоторая числовая функция, значение которой можно рассчитать для каждой из аннотаций</a:t>
            </a:r>
          </a:p>
          <a:p>
            <a:pPr lvl="1"/>
            <a:r>
              <a:rPr lang="ru-RU" sz="2000" dirty="0" smtClean="0">
                <a:latin typeface="Candara" pitchFamily="34" charset="0"/>
              </a:rPr>
              <a:t>Усредненное значение метрики на некотором множестве аннотаций является интегральной метрикой качества алгоритма аннотирования (на этом множестве аннотаций)</a:t>
            </a:r>
            <a:endParaRPr lang="ru-RU" sz="2400" dirty="0" smtClean="0">
              <a:latin typeface="Candara" pitchFamily="34" charset="0"/>
            </a:endParaRPr>
          </a:p>
          <a:p>
            <a:r>
              <a:rPr lang="ru-RU" sz="2400" dirty="0" smtClean="0">
                <a:latin typeface="Candara" pitchFamily="34" charset="0"/>
              </a:rPr>
              <a:t>Сравнение с участием человека</a:t>
            </a:r>
          </a:p>
          <a:p>
            <a:pPr lvl="1"/>
            <a:r>
              <a:rPr lang="ru-RU" sz="2000" dirty="0" smtClean="0">
                <a:latin typeface="Candara" pitchFamily="34" charset="0"/>
              </a:rPr>
              <a:t>Для некоторых сюжетов сравниваются аннотации, построенные различными алгоритмами</a:t>
            </a:r>
          </a:p>
          <a:p>
            <a:pPr lvl="1"/>
            <a:r>
              <a:rPr lang="ru-RU" sz="2000" dirty="0" smtClean="0">
                <a:latin typeface="Candara" pitchFamily="34" charset="0"/>
              </a:rPr>
              <a:t>Лучшим из алгоритмов считается тот, аннотации которого оказались лучшими в большем числе случаев</a:t>
            </a:r>
          </a:p>
          <a:p>
            <a:pPr>
              <a:buNone/>
            </a:pPr>
            <a:endParaRPr lang="ru-RU" sz="3600" dirty="0" smtClean="0">
              <a:latin typeface="Candara" pitchFamily="34" charset="0"/>
            </a:endParaRPr>
          </a:p>
          <a:p>
            <a:pPr>
              <a:buNone/>
            </a:pPr>
            <a:endParaRPr lang="ru-RU" dirty="0">
              <a:latin typeface="Candara" pitchFamily="34" charset="0"/>
            </a:endParaRPr>
          </a:p>
        </p:txBody>
      </p:sp>
      <p:sp>
        <p:nvSpPr>
          <p:cNvPr id="4" name="Заголовок 1"/>
          <p:cNvSpPr>
            <a:spLocks noGrp="1"/>
          </p:cNvSpPr>
          <p:nvPr>
            <p:ph type="title"/>
          </p:nvPr>
        </p:nvSpPr>
        <p:spPr>
          <a:xfrm>
            <a:off x="5214942" y="357166"/>
            <a:ext cx="3514692" cy="582594"/>
          </a:xfrm>
        </p:spPr>
        <p:txBody>
          <a:bodyPr>
            <a:normAutofit fontScale="90000"/>
          </a:bodyPr>
          <a:lstStyle/>
          <a:p>
            <a:pPr algn="r"/>
            <a:r>
              <a:rPr lang="ru-RU" sz="2800" dirty="0" smtClean="0">
                <a:latin typeface="Candara" pitchFamily="34" charset="0"/>
              </a:rPr>
              <a:t>Аннотирование текста</a:t>
            </a:r>
            <a:br>
              <a:rPr lang="ru-RU" sz="2800" dirty="0" smtClean="0">
                <a:latin typeface="Candara" pitchFamily="34" charset="0"/>
              </a:rPr>
            </a:br>
            <a:endParaRPr lang="ru-RU" sz="2800" dirty="0">
              <a:latin typeface="Candara"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71546"/>
            <a:ext cx="8229600" cy="5054617"/>
          </a:xfrm>
        </p:spPr>
        <p:txBody>
          <a:bodyPr>
            <a:normAutofit lnSpcReduction="10000"/>
          </a:bodyPr>
          <a:lstStyle/>
          <a:p>
            <a:pPr>
              <a:buNone/>
            </a:pPr>
            <a:r>
              <a:rPr lang="ru-RU" dirty="0" smtClean="0">
                <a:latin typeface="Candara" pitchFamily="34" charset="0"/>
              </a:rPr>
              <a:t> Методика аннотирования</a:t>
            </a:r>
          </a:p>
          <a:p>
            <a:r>
              <a:rPr lang="ru-RU" sz="2400" dirty="0" smtClean="0">
                <a:latin typeface="Candara" pitchFamily="34" charset="0"/>
              </a:rPr>
              <a:t>Общий процесс:</a:t>
            </a:r>
          </a:p>
          <a:p>
            <a:pPr marL="914400" lvl="1" indent="-514350">
              <a:buFont typeface="+mj-lt"/>
              <a:buAutoNum type="arabicPeriod"/>
            </a:pPr>
            <a:r>
              <a:rPr lang="ru-RU" sz="2000" dirty="0" smtClean="0">
                <a:latin typeface="Candara" pitchFamily="34" charset="0"/>
              </a:rPr>
              <a:t>Определяем для каждого слова, встретившегося в сюжете, степень его релевантности для этому сюжету</a:t>
            </a:r>
          </a:p>
          <a:p>
            <a:pPr marL="914400" lvl="1" indent="-514350">
              <a:buFont typeface="+mj-lt"/>
              <a:buAutoNum type="arabicPeriod"/>
            </a:pPr>
            <a:r>
              <a:rPr lang="ru-RU" sz="2000" dirty="0" smtClean="0">
                <a:latin typeface="Candara" pitchFamily="34" charset="0"/>
              </a:rPr>
              <a:t>Выбираем заголовок сюжета</a:t>
            </a:r>
          </a:p>
          <a:p>
            <a:pPr marL="914400" lvl="1" indent="-514350">
              <a:buFont typeface="+mj-lt"/>
              <a:buAutoNum type="arabicPeriod"/>
            </a:pPr>
            <a:r>
              <a:rPr lang="ru-RU" sz="2000" dirty="0" smtClean="0">
                <a:latin typeface="Candara" pitchFamily="34" charset="0"/>
              </a:rPr>
              <a:t>Выбираем первый </a:t>
            </a:r>
            <a:r>
              <a:rPr lang="ru-RU" sz="2000" dirty="0" err="1" smtClean="0">
                <a:latin typeface="Candara" pitchFamily="34" charset="0"/>
              </a:rPr>
              <a:t>сниппет</a:t>
            </a:r>
            <a:r>
              <a:rPr lang="ru-RU" sz="2000" dirty="0" smtClean="0">
                <a:latin typeface="Candara" pitchFamily="34" charset="0"/>
              </a:rPr>
              <a:t>, раскрывающий выбранный заголовок</a:t>
            </a:r>
          </a:p>
          <a:p>
            <a:pPr marL="914400" lvl="1" indent="-514350">
              <a:buFont typeface="+mj-lt"/>
              <a:buAutoNum type="arabicPeriod"/>
            </a:pPr>
            <a:r>
              <a:rPr lang="ru-RU" sz="2000" dirty="0" smtClean="0">
                <a:latin typeface="Candara" pitchFamily="34" charset="0"/>
              </a:rPr>
              <a:t>Выбираем второй и третий </a:t>
            </a:r>
            <a:r>
              <a:rPr lang="ru-RU" sz="2000" dirty="0" err="1" smtClean="0">
                <a:latin typeface="Candara" pitchFamily="34" charset="0"/>
              </a:rPr>
              <a:t>сниппет</a:t>
            </a:r>
            <a:r>
              <a:rPr lang="ru-RU" sz="2000" dirty="0" smtClean="0">
                <a:latin typeface="Candara" pitchFamily="34" charset="0"/>
              </a:rPr>
              <a:t> из соображений разнообразия и </a:t>
            </a:r>
            <a:r>
              <a:rPr lang="ru-RU" sz="2000" dirty="0" err="1" smtClean="0">
                <a:latin typeface="Candara" pitchFamily="34" charset="0"/>
              </a:rPr>
              <a:t>ядерности</a:t>
            </a:r>
            <a:endParaRPr lang="ru-RU" sz="2000" dirty="0" smtClean="0">
              <a:latin typeface="Candara" pitchFamily="34" charset="0"/>
            </a:endParaRPr>
          </a:p>
          <a:p>
            <a:r>
              <a:rPr lang="ru-RU" sz="2400" dirty="0" smtClean="0">
                <a:latin typeface="Candara" pitchFamily="34" charset="0"/>
              </a:rPr>
              <a:t>Для автоматического определения степени релевантности слов, заголовков и </a:t>
            </a:r>
            <a:r>
              <a:rPr lang="ru-RU" sz="2400" dirty="0" err="1" smtClean="0">
                <a:latin typeface="Candara" pitchFamily="34" charset="0"/>
              </a:rPr>
              <a:t>сниппетов</a:t>
            </a:r>
            <a:r>
              <a:rPr lang="ru-RU" sz="2400" dirty="0" smtClean="0">
                <a:latin typeface="Candara" pitchFamily="34" charset="0"/>
              </a:rPr>
              <a:t> сюжету, используются методы машинного обучения</a:t>
            </a:r>
          </a:p>
          <a:p>
            <a:r>
              <a:rPr lang="ru-RU" sz="2400" dirty="0" smtClean="0">
                <a:latin typeface="Candara" pitchFamily="34" charset="0"/>
              </a:rPr>
              <a:t>При выборе </a:t>
            </a:r>
            <a:r>
              <a:rPr lang="ru-RU" sz="2400" dirty="0" err="1" smtClean="0">
                <a:latin typeface="Candara" pitchFamily="34" charset="0"/>
              </a:rPr>
              <a:t>сниппетов</a:t>
            </a:r>
            <a:r>
              <a:rPr lang="ru-RU" sz="2400" dirty="0" smtClean="0">
                <a:latin typeface="Candara" pitchFamily="34" charset="0"/>
              </a:rPr>
              <a:t> в аннотацию также используются эвристические правила</a:t>
            </a:r>
          </a:p>
          <a:p>
            <a:pPr>
              <a:buNone/>
            </a:pPr>
            <a:endParaRPr lang="ru-RU" dirty="0">
              <a:latin typeface="Candara" pitchFamily="34" charset="0"/>
            </a:endParaRPr>
          </a:p>
        </p:txBody>
      </p:sp>
      <p:sp>
        <p:nvSpPr>
          <p:cNvPr id="5" name="Заголовок 1"/>
          <p:cNvSpPr>
            <a:spLocks noGrp="1"/>
          </p:cNvSpPr>
          <p:nvPr>
            <p:ph type="title"/>
          </p:nvPr>
        </p:nvSpPr>
        <p:spPr>
          <a:xfrm>
            <a:off x="5214942" y="357166"/>
            <a:ext cx="3514692" cy="582594"/>
          </a:xfrm>
        </p:spPr>
        <p:txBody>
          <a:bodyPr>
            <a:normAutofit fontScale="90000"/>
          </a:bodyPr>
          <a:lstStyle/>
          <a:p>
            <a:pPr algn="r"/>
            <a:r>
              <a:rPr lang="ru-RU" sz="2800" dirty="0" smtClean="0">
                <a:latin typeface="Candara" pitchFamily="34" charset="0"/>
              </a:rPr>
              <a:t>Аннотирование текста</a:t>
            </a:r>
            <a:br>
              <a:rPr lang="ru-RU" sz="2800" dirty="0" smtClean="0">
                <a:latin typeface="Candara" pitchFamily="34" charset="0"/>
              </a:rPr>
            </a:br>
            <a:endParaRPr lang="ru-RU" sz="2800" dirty="0">
              <a:latin typeface="Candara"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71546"/>
            <a:ext cx="8229600" cy="5054617"/>
          </a:xfrm>
        </p:spPr>
        <p:txBody>
          <a:bodyPr>
            <a:normAutofit lnSpcReduction="10000"/>
          </a:bodyPr>
          <a:lstStyle/>
          <a:p>
            <a:pPr>
              <a:buNone/>
            </a:pPr>
            <a:r>
              <a:rPr lang="ru-RU" dirty="0" smtClean="0">
                <a:latin typeface="Candara" pitchFamily="34" charset="0"/>
              </a:rPr>
              <a:t>  </a:t>
            </a:r>
            <a:r>
              <a:rPr lang="ru-RU" sz="2400" dirty="0" smtClean="0">
                <a:latin typeface="Candara" pitchFamily="34" charset="0"/>
              </a:rPr>
              <a:t>Пусть дано некоторое конечное множество объектов</a:t>
            </a:r>
          </a:p>
          <a:p>
            <a:pPr lvl="1"/>
            <a:r>
              <a:rPr lang="ru-RU" sz="2000" dirty="0" smtClean="0">
                <a:latin typeface="Candara" pitchFamily="34" charset="0"/>
              </a:rPr>
              <a:t>Каждый объект описывается набором свойств</a:t>
            </a:r>
          </a:p>
          <a:p>
            <a:pPr lvl="1"/>
            <a:r>
              <a:rPr lang="ru-RU" sz="2000" dirty="0" smtClean="0">
                <a:latin typeface="Candara" pitchFamily="34" charset="0"/>
              </a:rPr>
              <a:t>Для каждого объекта известно значение некоторой неизвестной функции</a:t>
            </a:r>
          </a:p>
          <a:p>
            <a:r>
              <a:rPr lang="ru-RU" sz="2400" dirty="0" smtClean="0">
                <a:latin typeface="Candara" pitchFamily="34" charset="0"/>
              </a:rPr>
              <a:t>Пытаемся построить приближение неизвестной функции, основываясь на известных данных</a:t>
            </a:r>
          </a:p>
          <a:p>
            <a:r>
              <a:rPr lang="ru-RU" sz="2400" dirty="0" smtClean="0">
                <a:latin typeface="Candara" pitchFamily="34" charset="0"/>
              </a:rPr>
              <a:t>Требования:</a:t>
            </a:r>
          </a:p>
          <a:p>
            <a:pPr lvl="1"/>
            <a:r>
              <a:rPr lang="ru-RU" sz="2000" dirty="0" smtClean="0">
                <a:latin typeface="Candara" pitchFamily="34" charset="0"/>
              </a:rPr>
              <a:t>Возможность спрогнозировать значение неизвестной функции на новых объектах</a:t>
            </a:r>
          </a:p>
          <a:p>
            <a:pPr lvl="1"/>
            <a:r>
              <a:rPr lang="ru-RU" sz="2000" dirty="0" smtClean="0">
                <a:latin typeface="Candara" pitchFamily="34" charset="0"/>
              </a:rPr>
              <a:t>Обобщающая способность: на новых объектах приближение не должно быть хуже, чем на уже известных</a:t>
            </a:r>
          </a:p>
          <a:p>
            <a:r>
              <a:rPr lang="ru-RU" sz="2400" dirty="0" smtClean="0">
                <a:latin typeface="Candara" pitchFamily="34" charset="0"/>
              </a:rPr>
              <a:t>Важнейшие проблемы:</a:t>
            </a:r>
          </a:p>
          <a:p>
            <a:pPr lvl="1"/>
            <a:r>
              <a:rPr lang="ru-RU" sz="2000" dirty="0" smtClean="0">
                <a:latin typeface="Candara" pitchFamily="34" charset="0"/>
              </a:rPr>
              <a:t>Выбор свойств, которыми будут описываться объекты</a:t>
            </a:r>
          </a:p>
          <a:p>
            <a:pPr lvl="1"/>
            <a:r>
              <a:rPr lang="ru-RU" sz="2000" dirty="0" smtClean="0">
                <a:latin typeface="Candara" pitchFamily="34" charset="0"/>
              </a:rPr>
              <a:t>Выбор алгоритма построения приближающей функции</a:t>
            </a:r>
          </a:p>
          <a:p>
            <a:pPr>
              <a:buNone/>
            </a:pPr>
            <a:endParaRPr lang="ru-RU" dirty="0">
              <a:latin typeface="Candara" pitchFamily="34" charset="0"/>
            </a:endParaRPr>
          </a:p>
        </p:txBody>
      </p:sp>
      <p:sp>
        <p:nvSpPr>
          <p:cNvPr id="6" name="TextBox 5"/>
          <p:cNvSpPr txBox="1"/>
          <p:nvPr/>
        </p:nvSpPr>
        <p:spPr>
          <a:xfrm>
            <a:off x="357158" y="285728"/>
            <a:ext cx="8215370" cy="430887"/>
          </a:xfrm>
          <a:prstGeom prst="rect">
            <a:avLst/>
          </a:prstGeom>
          <a:noFill/>
        </p:spPr>
        <p:txBody>
          <a:bodyPr wrap="square" rtlCol="0">
            <a:spAutoFit/>
          </a:bodyPr>
          <a:lstStyle/>
          <a:p>
            <a:pPr algn="r"/>
            <a:r>
              <a:rPr lang="ru-RU" sz="2200" dirty="0" smtClean="0">
                <a:latin typeface="Candara" pitchFamily="34" charset="0"/>
              </a:rPr>
              <a:t>Аннотирование текста – машинное обучение</a:t>
            </a:r>
            <a:endParaRPr lang="ru-RU" sz="22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57158" y="285728"/>
            <a:ext cx="8215370" cy="430887"/>
          </a:xfrm>
          <a:prstGeom prst="rect">
            <a:avLst/>
          </a:prstGeom>
          <a:noFill/>
        </p:spPr>
        <p:txBody>
          <a:bodyPr wrap="square" rtlCol="0">
            <a:spAutoFit/>
          </a:bodyPr>
          <a:lstStyle/>
          <a:p>
            <a:pPr algn="r"/>
            <a:r>
              <a:rPr lang="ru-RU" sz="2200" dirty="0" smtClean="0">
                <a:latin typeface="Candara" pitchFamily="34" charset="0"/>
              </a:rPr>
              <a:t>Аннотирование текста – машинное обучение</a:t>
            </a:r>
            <a:endParaRPr lang="ru-RU" sz="2200" dirty="0"/>
          </a:p>
        </p:txBody>
      </p:sp>
      <p:sp>
        <p:nvSpPr>
          <p:cNvPr id="10" name="Объект 2"/>
          <p:cNvSpPr>
            <a:spLocks noGrp="1" noRot="1" noChangeAspect="1" noMove="1" noResize="1" noEditPoints="1" noAdjustHandles="1" noChangeArrowheads="1" noChangeShapeType="1" noTextEdit="1"/>
          </p:cNvSpPr>
          <p:nvPr>
            <p:ph idx="1"/>
          </p:nvPr>
        </p:nvSpPr>
        <p:spPr>
          <a:xfrm>
            <a:off x="457200" y="1071563"/>
            <a:ext cx="8229600" cy="5054600"/>
          </a:xfrm>
          <a:blipFill rotWithShape="1">
            <a:blip r:embed="rId2"/>
            <a:stretch>
              <a:fillRect l="-983" t="-892"/>
            </a:stretch>
          </a:blipFill>
        </p:spPr>
        <p:txBody>
          <a:bodyPr/>
          <a:lstStyle/>
          <a:p>
            <a:r>
              <a:rPr lang="ru-RU">
                <a:noFill/>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71546"/>
            <a:ext cx="8229600" cy="5054617"/>
          </a:xfrm>
        </p:spPr>
        <p:txBody>
          <a:bodyPr/>
          <a:lstStyle/>
          <a:p>
            <a:pPr>
              <a:buNone/>
            </a:pPr>
            <a:r>
              <a:rPr lang="ru-RU" dirty="0" smtClean="0">
                <a:solidFill>
                  <a:srgbClr val="000000"/>
                </a:solidFill>
                <a:latin typeface="Arial" pitchFamily="34" charset="0"/>
              </a:rPr>
              <a:t>   </a:t>
            </a:r>
            <a:r>
              <a:rPr lang="en-US" dirty="0" err="1" smtClean="0">
                <a:solidFill>
                  <a:srgbClr val="000000"/>
                </a:solidFill>
                <a:latin typeface="Candara" pitchFamily="34" charset="0"/>
              </a:rPr>
              <a:t>Кластеризация</a:t>
            </a:r>
            <a:r>
              <a:rPr lang="en-US" dirty="0" smtClean="0">
                <a:solidFill>
                  <a:srgbClr val="000000"/>
                </a:solidFill>
                <a:latin typeface="Candara" pitchFamily="34" charset="0"/>
              </a:rPr>
              <a:t> </a:t>
            </a:r>
            <a:r>
              <a:rPr lang="en-US" dirty="0" err="1" smtClean="0">
                <a:solidFill>
                  <a:srgbClr val="000000"/>
                </a:solidFill>
                <a:latin typeface="Candara" pitchFamily="34" charset="0"/>
              </a:rPr>
              <a:t>документов</a:t>
            </a:r>
            <a:r>
              <a:rPr lang="en-US" dirty="0" smtClean="0">
                <a:solidFill>
                  <a:srgbClr val="000000"/>
                </a:solidFill>
                <a:latin typeface="Candara" pitchFamily="34" charset="0"/>
              </a:rPr>
              <a:t> (</a:t>
            </a:r>
            <a:r>
              <a:rPr lang="en-US" dirty="0" err="1" smtClean="0">
                <a:solidFill>
                  <a:srgbClr val="000000"/>
                </a:solidFill>
                <a:latin typeface="Candara" pitchFamily="34" charset="0"/>
              </a:rPr>
              <a:t>далее</a:t>
            </a:r>
            <a:r>
              <a:rPr lang="en-US" dirty="0" smtClean="0">
                <a:solidFill>
                  <a:srgbClr val="000000"/>
                </a:solidFill>
                <a:latin typeface="Candara" pitchFamily="34" charset="0"/>
              </a:rPr>
              <a:t> – </a:t>
            </a:r>
            <a:r>
              <a:rPr lang="en-US" dirty="0" err="1" smtClean="0">
                <a:solidFill>
                  <a:srgbClr val="000000"/>
                </a:solidFill>
                <a:latin typeface="Candara" pitchFamily="34" charset="0"/>
              </a:rPr>
              <a:t>просто</a:t>
            </a:r>
            <a:r>
              <a:rPr lang="en-US" dirty="0" smtClean="0">
                <a:solidFill>
                  <a:srgbClr val="000000"/>
                </a:solidFill>
                <a:latin typeface="Candara" pitchFamily="34" charset="0"/>
              </a:rPr>
              <a:t> </a:t>
            </a:r>
            <a:r>
              <a:rPr lang="en-US" dirty="0" err="1" smtClean="0">
                <a:solidFill>
                  <a:srgbClr val="000000"/>
                </a:solidFill>
                <a:latin typeface="Candara" pitchFamily="34" charset="0"/>
              </a:rPr>
              <a:t>кластеризация</a:t>
            </a:r>
            <a:r>
              <a:rPr lang="en-US" dirty="0" smtClean="0">
                <a:solidFill>
                  <a:srgbClr val="000000"/>
                </a:solidFill>
                <a:latin typeface="Candara" pitchFamily="34" charset="0"/>
              </a:rPr>
              <a:t>) – </a:t>
            </a:r>
            <a:r>
              <a:rPr lang="en-US" dirty="0" err="1" smtClean="0">
                <a:solidFill>
                  <a:srgbClr val="000000"/>
                </a:solidFill>
                <a:latin typeface="Candara" pitchFamily="34" charset="0"/>
              </a:rPr>
              <a:t>это</a:t>
            </a:r>
            <a:r>
              <a:rPr lang="en-US" dirty="0" smtClean="0">
                <a:solidFill>
                  <a:srgbClr val="000000"/>
                </a:solidFill>
                <a:latin typeface="Candara" pitchFamily="34" charset="0"/>
              </a:rPr>
              <a:t> </a:t>
            </a:r>
            <a:r>
              <a:rPr lang="en-US" dirty="0" err="1" smtClean="0">
                <a:solidFill>
                  <a:srgbClr val="000000"/>
                </a:solidFill>
                <a:latin typeface="Candara" pitchFamily="34" charset="0"/>
              </a:rPr>
              <a:t>процесс</a:t>
            </a:r>
            <a:r>
              <a:rPr lang="en-US" dirty="0" smtClean="0">
                <a:solidFill>
                  <a:srgbClr val="000000"/>
                </a:solidFill>
                <a:latin typeface="Candara" pitchFamily="34" charset="0"/>
              </a:rPr>
              <a:t> </a:t>
            </a:r>
            <a:r>
              <a:rPr lang="en-US" dirty="0" err="1" smtClean="0">
                <a:solidFill>
                  <a:srgbClr val="000000"/>
                </a:solidFill>
                <a:latin typeface="Candara" pitchFamily="34" charset="0"/>
              </a:rPr>
              <a:t>обнаружения</a:t>
            </a:r>
            <a:r>
              <a:rPr lang="en-US" dirty="0" smtClean="0">
                <a:solidFill>
                  <a:srgbClr val="000000"/>
                </a:solidFill>
                <a:latin typeface="Candara" pitchFamily="34" charset="0"/>
              </a:rPr>
              <a:t> </a:t>
            </a:r>
            <a:r>
              <a:rPr lang="en-US" dirty="0" err="1" smtClean="0">
                <a:solidFill>
                  <a:srgbClr val="000000"/>
                </a:solidFill>
                <a:latin typeface="Candara" pitchFamily="34" charset="0"/>
              </a:rPr>
              <a:t>естественных</a:t>
            </a:r>
            <a:r>
              <a:rPr lang="en-US" dirty="0" smtClean="0">
                <a:solidFill>
                  <a:srgbClr val="000000"/>
                </a:solidFill>
                <a:latin typeface="Candara" pitchFamily="34" charset="0"/>
              </a:rPr>
              <a:t> </a:t>
            </a:r>
            <a:r>
              <a:rPr lang="en-US" dirty="0" err="1" smtClean="0">
                <a:solidFill>
                  <a:srgbClr val="000000"/>
                </a:solidFill>
                <a:latin typeface="Candara" pitchFamily="34" charset="0"/>
              </a:rPr>
              <a:t>групп</a:t>
            </a:r>
            <a:r>
              <a:rPr lang="en-US" dirty="0" smtClean="0">
                <a:solidFill>
                  <a:srgbClr val="000000"/>
                </a:solidFill>
                <a:latin typeface="Candara" pitchFamily="34" charset="0"/>
              </a:rPr>
              <a:t> в </a:t>
            </a:r>
            <a:r>
              <a:rPr lang="en-US" dirty="0" err="1" smtClean="0">
                <a:solidFill>
                  <a:srgbClr val="000000"/>
                </a:solidFill>
                <a:latin typeface="Candara" pitchFamily="34" charset="0"/>
              </a:rPr>
              <a:t>коллекции</a:t>
            </a:r>
            <a:r>
              <a:rPr lang="en-US" dirty="0" smtClean="0">
                <a:solidFill>
                  <a:srgbClr val="000000"/>
                </a:solidFill>
                <a:latin typeface="Candara" pitchFamily="34" charset="0"/>
              </a:rPr>
              <a:t> </a:t>
            </a:r>
            <a:r>
              <a:rPr lang="en-US" dirty="0" err="1" smtClean="0">
                <a:solidFill>
                  <a:srgbClr val="000000"/>
                </a:solidFill>
                <a:latin typeface="Candara" pitchFamily="34" charset="0"/>
              </a:rPr>
              <a:t>документов</a:t>
            </a:r>
            <a:r>
              <a:rPr lang="en-US" dirty="0" smtClean="0">
                <a:solidFill>
                  <a:srgbClr val="000000"/>
                </a:solidFill>
                <a:latin typeface="Candara" pitchFamily="34" charset="0"/>
              </a:rPr>
              <a:t>.</a:t>
            </a:r>
            <a:endParaRPr lang="en-US" dirty="0" smtClean="0">
              <a:latin typeface="Candara" pitchFamily="34" charset="0"/>
            </a:endParaRPr>
          </a:p>
          <a:p>
            <a:endParaRPr lang="ru-RU" dirty="0"/>
          </a:p>
        </p:txBody>
      </p:sp>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Кластеризация документов</a:t>
            </a:r>
            <a:endParaRPr lang="ru-RU" sz="2800" dirty="0">
              <a:latin typeface="Candara" pitchFamily="34" charset="0"/>
            </a:endParaRPr>
          </a:p>
        </p:txBody>
      </p:sp>
      <p:pic>
        <p:nvPicPr>
          <p:cNvPr id="6" name="Рисунок 5" descr="2.JPG"/>
          <p:cNvPicPr>
            <a:picLocks noChangeAspect="1"/>
          </p:cNvPicPr>
          <p:nvPr/>
        </p:nvPicPr>
        <p:blipFill>
          <a:blip r:embed="rId2"/>
          <a:stretch>
            <a:fillRect/>
          </a:stretch>
        </p:blipFill>
        <p:spPr>
          <a:xfrm>
            <a:off x="2428860" y="3429000"/>
            <a:ext cx="4257675" cy="244792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285728"/>
            <a:ext cx="8215370" cy="430887"/>
          </a:xfrm>
          <a:prstGeom prst="rect">
            <a:avLst/>
          </a:prstGeom>
          <a:noFill/>
        </p:spPr>
        <p:txBody>
          <a:bodyPr wrap="square" rtlCol="0">
            <a:spAutoFit/>
          </a:bodyPr>
          <a:lstStyle/>
          <a:p>
            <a:pPr algn="r"/>
            <a:r>
              <a:rPr lang="ru-RU" sz="2200" dirty="0" smtClean="0">
                <a:latin typeface="Candara" pitchFamily="34" charset="0"/>
              </a:rPr>
              <a:t>Аннотирование текста – машинное обучение</a:t>
            </a:r>
            <a:endParaRPr lang="ru-RU" sz="2200" dirty="0"/>
          </a:p>
        </p:txBody>
      </p:sp>
      <p:sp>
        <p:nvSpPr>
          <p:cNvPr id="7" name="Объект 2"/>
          <p:cNvSpPr>
            <a:spLocks noGrp="1" noRot="1" noChangeAspect="1" noMove="1" noResize="1" noEditPoints="1" noAdjustHandles="1" noChangeArrowheads="1" noChangeShapeType="1" noTextEdit="1"/>
          </p:cNvSpPr>
          <p:nvPr>
            <p:ph idx="1"/>
          </p:nvPr>
        </p:nvSpPr>
        <p:spPr>
          <a:xfrm>
            <a:off x="457200" y="1000125"/>
            <a:ext cx="8229600" cy="5126038"/>
          </a:xfrm>
          <a:blipFill rotWithShape="1">
            <a:blip r:embed="rId2"/>
            <a:stretch>
              <a:fillRect l="-983" t="-892" r="-76"/>
            </a:stretch>
          </a:blipFill>
        </p:spPr>
        <p:txBody>
          <a:bodyPr/>
          <a:lstStyle/>
          <a:p>
            <a:r>
              <a:rPr lang="ru-RU">
                <a:noFill/>
              </a:rPr>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7158" y="285728"/>
            <a:ext cx="8215370" cy="430887"/>
          </a:xfrm>
          <a:prstGeom prst="rect">
            <a:avLst/>
          </a:prstGeom>
          <a:noFill/>
        </p:spPr>
        <p:txBody>
          <a:bodyPr wrap="square" rtlCol="0">
            <a:spAutoFit/>
          </a:bodyPr>
          <a:lstStyle/>
          <a:p>
            <a:pPr algn="r"/>
            <a:r>
              <a:rPr lang="ru-RU" sz="2200" dirty="0" smtClean="0">
                <a:latin typeface="Candara" pitchFamily="34" charset="0"/>
              </a:rPr>
              <a:t>Аннотирование текста – машинное обучение</a:t>
            </a:r>
            <a:endParaRPr lang="ru-RU" sz="2200" dirty="0"/>
          </a:p>
        </p:txBody>
      </p:sp>
      <p:sp>
        <p:nvSpPr>
          <p:cNvPr id="7" name="Объект 2"/>
          <p:cNvSpPr>
            <a:spLocks noGrp="1" noRot="1" noChangeAspect="1" noMove="1" noResize="1" noEditPoints="1" noAdjustHandles="1" noChangeArrowheads="1" noChangeShapeType="1" noTextEdit="1"/>
          </p:cNvSpPr>
          <p:nvPr>
            <p:ph idx="1"/>
          </p:nvPr>
        </p:nvSpPr>
        <p:spPr>
          <a:xfrm>
            <a:off x="457200" y="1071563"/>
            <a:ext cx="8229600" cy="5054600"/>
          </a:xfrm>
          <a:blipFill rotWithShape="1">
            <a:blip r:embed="rId2"/>
            <a:stretch>
              <a:fillRect l="-983" t="-892"/>
            </a:stretch>
          </a:blipFill>
        </p:spPr>
        <p:txBody>
          <a:bodyPr/>
          <a:lstStyle/>
          <a:p>
            <a:r>
              <a:rPr lang="ru-RU">
                <a:noFill/>
              </a:rPr>
              <a:t>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928670"/>
            <a:ext cx="8229600" cy="5197493"/>
          </a:xfrm>
        </p:spPr>
        <p:txBody>
          <a:bodyPr>
            <a:normAutofit/>
          </a:bodyPr>
          <a:lstStyle/>
          <a:p>
            <a:pPr>
              <a:buNone/>
            </a:pPr>
            <a:r>
              <a:rPr lang="ru-RU" sz="1800" dirty="0" smtClean="0">
                <a:latin typeface="Candara" pitchFamily="34" charset="0"/>
              </a:rPr>
              <a:t> Выбор заголовков</a:t>
            </a:r>
          </a:p>
          <a:p>
            <a:r>
              <a:rPr lang="ru-RU" sz="1800" dirty="0" smtClean="0">
                <a:latin typeface="Candara" pitchFamily="34" charset="0"/>
              </a:rPr>
              <a:t>Используемые факторы:</a:t>
            </a:r>
          </a:p>
          <a:p>
            <a:pPr lvl="1"/>
            <a:r>
              <a:rPr lang="ru-RU" sz="1800" dirty="0" smtClean="0">
                <a:latin typeface="Candara" pitchFamily="34" charset="0"/>
              </a:rPr>
              <a:t>Предсказанная весомость входящих в заголовок слов</a:t>
            </a:r>
          </a:p>
          <a:p>
            <a:pPr lvl="1"/>
            <a:r>
              <a:rPr lang="ru-RU" sz="1800" dirty="0" smtClean="0">
                <a:latin typeface="Candara" pitchFamily="34" charset="0"/>
              </a:rPr>
              <a:t>Возраст заголовка</a:t>
            </a:r>
          </a:p>
          <a:p>
            <a:pPr lvl="1"/>
            <a:r>
              <a:rPr lang="ru-RU" sz="1800" dirty="0" smtClean="0">
                <a:latin typeface="Candara" pitchFamily="34" charset="0"/>
              </a:rPr>
              <a:t>Цитируемость источника</a:t>
            </a:r>
          </a:p>
          <a:p>
            <a:pPr lvl="1"/>
            <a:r>
              <a:rPr lang="ru-RU" sz="1800" dirty="0" smtClean="0">
                <a:latin typeface="Candara" pitchFamily="34" charset="0"/>
              </a:rPr>
              <a:t>Количество заголовков, «похожих» на данный</a:t>
            </a:r>
          </a:p>
          <a:p>
            <a:pPr lvl="1"/>
            <a:r>
              <a:rPr lang="ru-RU" sz="1800" dirty="0" smtClean="0">
                <a:latin typeface="Candara" pitchFamily="34" charset="0"/>
              </a:rPr>
              <a:t>…</a:t>
            </a:r>
          </a:p>
          <a:p>
            <a:r>
              <a:rPr lang="ru-RU" sz="1800" dirty="0" smtClean="0">
                <a:latin typeface="Candara" pitchFamily="34" charset="0"/>
              </a:rPr>
              <a:t>Заголовки внутри сюжета дополнительно </a:t>
            </a:r>
            <a:r>
              <a:rPr lang="ru-RU" sz="1800" dirty="0" err="1" smtClean="0">
                <a:latin typeface="Candara" pitchFamily="34" charset="0"/>
              </a:rPr>
              <a:t>кластеризуются</a:t>
            </a:r>
            <a:r>
              <a:rPr lang="ru-RU" sz="1800" dirty="0" smtClean="0">
                <a:latin typeface="Candara" pitchFamily="34" charset="0"/>
              </a:rPr>
              <a:t> для выделения тем внутри сюжета</a:t>
            </a:r>
          </a:p>
          <a:p>
            <a:pPr>
              <a:buNone/>
            </a:pPr>
            <a:endParaRPr lang="ru-RU" sz="1800" dirty="0">
              <a:latin typeface="Candara" pitchFamily="34" charset="0"/>
            </a:endParaRPr>
          </a:p>
        </p:txBody>
      </p:sp>
      <p:sp>
        <p:nvSpPr>
          <p:cNvPr id="4" name="Заголовок 1"/>
          <p:cNvSpPr>
            <a:spLocks noGrp="1"/>
          </p:cNvSpPr>
          <p:nvPr>
            <p:ph type="title"/>
          </p:nvPr>
        </p:nvSpPr>
        <p:spPr>
          <a:xfrm>
            <a:off x="5214942" y="357166"/>
            <a:ext cx="3514692" cy="582594"/>
          </a:xfrm>
        </p:spPr>
        <p:txBody>
          <a:bodyPr>
            <a:normAutofit fontScale="90000"/>
          </a:bodyPr>
          <a:lstStyle/>
          <a:p>
            <a:pPr algn="r"/>
            <a:r>
              <a:rPr lang="ru-RU" sz="2800" dirty="0" smtClean="0">
                <a:latin typeface="Candara" pitchFamily="34" charset="0"/>
              </a:rPr>
              <a:t>Аннотирование текста</a:t>
            </a:r>
            <a:br>
              <a:rPr lang="ru-RU" sz="2800" dirty="0" smtClean="0">
                <a:latin typeface="Candara" pitchFamily="34" charset="0"/>
              </a:rPr>
            </a:br>
            <a:endParaRPr lang="ru-RU" sz="2800" dirty="0">
              <a:latin typeface="Candara" pitchFamily="34" charset="0"/>
            </a:endParaRPr>
          </a:p>
        </p:txBody>
      </p:sp>
      <p:sp>
        <p:nvSpPr>
          <p:cNvPr id="5" name="TextBox 4"/>
          <p:cNvSpPr txBox="1"/>
          <p:nvPr/>
        </p:nvSpPr>
        <p:spPr>
          <a:xfrm>
            <a:off x="714348" y="4000504"/>
            <a:ext cx="7612020" cy="203132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ru-RU" sz="1400" b="1" dirty="0"/>
              <a:t>Пожар в жилом доме на Ямале, шесть человек погибли</a:t>
            </a:r>
          </a:p>
          <a:p>
            <a:r>
              <a:rPr lang="ru-RU" sz="1400" dirty="0"/>
              <a:t>Пожар в жилом доме на Ямале, шесть человек погибли// Свободная пресса</a:t>
            </a:r>
          </a:p>
          <a:p>
            <a:r>
              <a:rPr lang="ru-RU" sz="1400" dirty="0"/>
              <a:t>Шесть человек погибли в пожаре в многоквартирном доме в Надыме// GlobalSib.com</a:t>
            </a:r>
          </a:p>
          <a:p>
            <a:r>
              <a:rPr lang="ru-RU" sz="1400" dirty="0"/>
              <a:t>Шесть человек погибли при пожаре в жилом доме в Надыме// </a:t>
            </a:r>
            <a:r>
              <a:rPr lang="ru-RU" sz="1400" dirty="0" err="1"/>
              <a:t>Вести.Ru</a:t>
            </a:r>
            <a:endParaRPr lang="ru-RU" sz="1400" dirty="0"/>
          </a:p>
          <a:p>
            <a:r>
              <a:rPr lang="ru-RU" sz="1400" dirty="0"/>
              <a:t>Шесть человек погибли при пожаре на Ямале// Интерфакс</a:t>
            </a:r>
          </a:p>
          <a:p>
            <a:r>
              <a:rPr lang="ru-RU" sz="1400" dirty="0"/>
              <a:t>Шесть человек погибли при пожаре на Ямале// </a:t>
            </a:r>
            <a:r>
              <a:rPr lang="ru-RU" sz="1400" dirty="0" err="1"/>
              <a:t>NewsProm.Ru</a:t>
            </a:r>
            <a:endParaRPr lang="ru-RU" sz="1400" dirty="0"/>
          </a:p>
          <a:p>
            <a:r>
              <a:rPr lang="ru-RU" sz="1400" dirty="0"/>
              <a:t>Пожар в Надыме: шесть человек погибших, жители дома эвакуированы// </a:t>
            </a:r>
            <a:r>
              <a:rPr lang="ru-RU" sz="1400" dirty="0" err="1"/>
              <a:t>Аргументы.ру</a:t>
            </a:r>
            <a:endParaRPr lang="ru-RU" sz="1400" dirty="0"/>
          </a:p>
          <a:p>
            <a:r>
              <a:rPr lang="ru-RU" sz="1400" dirty="0"/>
              <a:t>В рабочем поселке на Ямале шесть человек погибли во время пожара// МТРК Мир</a:t>
            </a:r>
          </a:p>
          <a:p>
            <a:r>
              <a:rPr lang="ru-RU" sz="1400" dirty="0"/>
              <a:t>Шесть человек погибли в Надыме на пожаре в многоквартирном деревянном доме// ИТАР-ТАСС</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158" y="285728"/>
            <a:ext cx="8215370" cy="461665"/>
          </a:xfrm>
          <a:prstGeom prst="rect">
            <a:avLst/>
          </a:prstGeom>
          <a:noFill/>
        </p:spPr>
        <p:txBody>
          <a:bodyPr wrap="square" rtlCol="0">
            <a:spAutoFit/>
          </a:bodyPr>
          <a:lstStyle/>
          <a:p>
            <a:pPr algn="r"/>
            <a:r>
              <a:rPr lang="en-US" sz="2400" dirty="0" smtClean="0">
                <a:latin typeface="Candara" pitchFamily="34" charset="0"/>
              </a:rPr>
              <a:t>Sentiment analysis</a:t>
            </a:r>
            <a:endParaRPr lang="en-US" sz="2400" dirty="0">
              <a:latin typeface="Candara" pitchFamily="34" charset="0"/>
            </a:endParaRPr>
          </a:p>
        </p:txBody>
      </p:sp>
      <p:sp>
        <p:nvSpPr>
          <p:cNvPr id="6" name="Содержимое 5"/>
          <p:cNvSpPr>
            <a:spLocks noGrp="1"/>
          </p:cNvSpPr>
          <p:nvPr>
            <p:ph idx="1"/>
          </p:nvPr>
        </p:nvSpPr>
        <p:spPr>
          <a:xfrm>
            <a:off x="457200" y="857232"/>
            <a:ext cx="8229600" cy="5268931"/>
          </a:xfrm>
        </p:spPr>
        <p:txBody>
          <a:bodyPr>
            <a:normAutofit/>
          </a:bodyPr>
          <a:lstStyle/>
          <a:p>
            <a:pPr>
              <a:buNone/>
            </a:pPr>
            <a:r>
              <a:rPr lang="en-US" sz="1800" dirty="0" smtClean="0">
                <a:latin typeface="Candara" pitchFamily="34" charset="0"/>
              </a:rPr>
              <a:t>      </a:t>
            </a:r>
            <a:r>
              <a:rPr lang="ru-RU" sz="1800" dirty="0" err="1" smtClean="0">
                <a:latin typeface="Candara" pitchFamily="34" charset="0"/>
              </a:rPr>
              <a:t>Sentiment</a:t>
            </a:r>
            <a:r>
              <a:rPr lang="ru-RU" sz="1800" dirty="0" smtClean="0">
                <a:latin typeface="Candara" pitchFamily="34" charset="0"/>
              </a:rPr>
              <a:t> </a:t>
            </a:r>
            <a:r>
              <a:rPr lang="ru-RU" sz="1800" dirty="0" err="1" smtClean="0">
                <a:latin typeface="Candara" pitchFamily="34" charset="0"/>
              </a:rPr>
              <a:t>analysis</a:t>
            </a:r>
            <a:r>
              <a:rPr lang="ru-RU" sz="1800" dirty="0" smtClean="0">
                <a:latin typeface="Candara" pitchFamily="34" charset="0"/>
              </a:rPr>
              <a:t> (по-русски, анализ тональности) — это область компьютерной лингвистики, которая занимается изучением мнений и эмоций в текстовых документах</a:t>
            </a:r>
            <a:endParaRPr lang="ru-RU" sz="1800" dirty="0">
              <a:latin typeface="Candara" pitchFamily="34" charset="0"/>
            </a:endParaRPr>
          </a:p>
        </p:txBody>
      </p:sp>
      <p:pic>
        <p:nvPicPr>
          <p:cNvPr id="7" name="Рисунок 6" descr="1.PNG"/>
          <p:cNvPicPr>
            <a:picLocks noChangeAspect="1"/>
          </p:cNvPicPr>
          <p:nvPr/>
        </p:nvPicPr>
        <p:blipFill>
          <a:blip r:embed="rId2"/>
          <a:stretch>
            <a:fillRect/>
          </a:stretch>
        </p:blipFill>
        <p:spPr>
          <a:xfrm>
            <a:off x="714348" y="1857364"/>
            <a:ext cx="7620000" cy="4700602"/>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SentimentSearch-Twendz.png"/>
          <p:cNvPicPr>
            <a:picLocks noChangeAspect="1"/>
          </p:cNvPicPr>
          <p:nvPr/>
        </p:nvPicPr>
        <p:blipFill>
          <a:blip r:embed="rId2" cstate="print"/>
          <a:stretch>
            <a:fillRect/>
          </a:stretch>
        </p:blipFill>
        <p:spPr>
          <a:xfrm>
            <a:off x="1335280" y="0"/>
            <a:ext cx="6473439" cy="6858000"/>
          </a:xfrm>
          <a:prstGeom prst="rect">
            <a:avLst/>
          </a:prstGeom>
        </p:spPr>
      </p:pic>
      <p:sp>
        <p:nvSpPr>
          <p:cNvPr id="7" name="TextBox 9"/>
          <p:cNvSpPr txBox="1">
            <a:spLocks noChangeArrowheads="1"/>
          </p:cNvSpPr>
          <p:nvPr/>
        </p:nvSpPr>
        <p:spPr bwMode="auto">
          <a:xfrm>
            <a:off x="304800" y="5029200"/>
            <a:ext cx="1766870" cy="646331"/>
          </a:xfrm>
          <a:prstGeom prst="rect">
            <a:avLst/>
          </a:prstGeom>
          <a:solidFill>
            <a:srgbClr val="FFFFFF"/>
          </a:solidFill>
          <a:ln w="19050">
            <a:solidFill>
              <a:srgbClr val="C00000"/>
            </a:solidFill>
            <a:miter lim="800000"/>
            <a:headEnd/>
            <a:tailEnd/>
          </a:ln>
        </p:spPr>
        <p:txBody>
          <a:bodyPr wrap="square">
            <a:spAutoFit/>
          </a:bodyPr>
          <a:lstStyle/>
          <a:p>
            <a:r>
              <a:rPr lang="ru-RU" dirty="0" smtClean="0">
                <a:solidFill>
                  <a:srgbClr val="000000"/>
                </a:solidFill>
                <a:latin typeface="Candara" pitchFamily="34" charset="0"/>
              </a:rPr>
              <a:t>Отрицательный отзыв</a:t>
            </a:r>
            <a:r>
              <a:rPr lang="en-US" dirty="0" smtClean="0">
                <a:solidFill>
                  <a:srgbClr val="000000"/>
                </a:solidFill>
                <a:latin typeface="Candara" pitchFamily="34" charset="0"/>
              </a:rPr>
              <a:t>?</a:t>
            </a:r>
            <a:endParaRPr lang="en-US" dirty="0">
              <a:solidFill>
                <a:srgbClr val="000000"/>
              </a:solidFill>
              <a:latin typeface="Candara" pitchFamily="34" charset="0"/>
            </a:endParaRPr>
          </a:p>
        </p:txBody>
      </p:sp>
      <p:cxnSp>
        <p:nvCxnSpPr>
          <p:cNvPr id="8" name="Straight Arrow Connector 7"/>
          <p:cNvCxnSpPr>
            <a:cxnSpLocks noChangeShapeType="1"/>
          </p:cNvCxnSpPr>
          <p:nvPr/>
        </p:nvCxnSpPr>
        <p:spPr bwMode="auto">
          <a:xfrm rot="5400000" flipH="1" flipV="1">
            <a:off x="1630970" y="4050552"/>
            <a:ext cx="414478" cy="1542818"/>
          </a:xfrm>
          <a:prstGeom prst="straightConnector1">
            <a:avLst/>
          </a:prstGeom>
          <a:noFill/>
          <a:ln w="9525" algn="ctr">
            <a:solidFill>
              <a:schemeClr val="tx1"/>
            </a:solidFill>
            <a:round/>
            <a:headEnd/>
            <a:tailEnd type="arrow" w="med" len="med"/>
          </a:ln>
        </p:spPr>
      </p:cxnSp>
      <p:sp>
        <p:nvSpPr>
          <p:cNvPr id="9" name="Oval 6"/>
          <p:cNvSpPr>
            <a:spLocks noChangeArrowheads="1"/>
          </p:cNvSpPr>
          <p:nvPr/>
        </p:nvSpPr>
        <p:spPr bwMode="auto">
          <a:xfrm>
            <a:off x="2286000" y="4419600"/>
            <a:ext cx="2209800" cy="228600"/>
          </a:xfrm>
          <a:prstGeom prst="ellipse">
            <a:avLst/>
          </a:prstGeom>
          <a:solidFill>
            <a:srgbClr val="FFFF00">
              <a:alpha val="10196"/>
            </a:srgbClr>
          </a:solidFill>
          <a:ln w="9525" algn="ctr">
            <a:solidFill>
              <a:srgbClr val="FF0000"/>
            </a:solidFill>
            <a:round/>
            <a:headEnd/>
            <a:tailEnd/>
          </a:ln>
        </p:spPr>
        <p:txBody>
          <a:bodyPr/>
          <a:lstStyle/>
          <a:p>
            <a:pPr>
              <a:buClr>
                <a:srgbClr val="FFFFFF"/>
              </a:buClr>
              <a:buSzPct val="100000"/>
              <a:buFont typeface="Times New Roman" pitchFamily="16" charset="0"/>
              <a:buNone/>
            </a:pPr>
            <a:endParaRPr lang="en-US"/>
          </a:p>
        </p:txBody>
      </p:sp>
      <p:cxnSp>
        <p:nvCxnSpPr>
          <p:cNvPr id="10" name="Straight Arrow Connector 7"/>
          <p:cNvCxnSpPr>
            <a:cxnSpLocks noChangeShapeType="1"/>
          </p:cNvCxnSpPr>
          <p:nvPr/>
        </p:nvCxnSpPr>
        <p:spPr bwMode="auto">
          <a:xfrm rot="16200000" flipH="1">
            <a:off x="1478267" y="5447996"/>
            <a:ext cx="651015" cy="1473948"/>
          </a:xfrm>
          <a:prstGeom prst="straightConnector1">
            <a:avLst/>
          </a:prstGeom>
          <a:noFill/>
          <a:ln w="9525" algn="ctr">
            <a:solidFill>
              <a:schemeClr val="tx1"/>
            </a:solidFill>
            <a:round/>
            <a:headEnd/>
            <a:tailEnd type="arrow" w="med" len="med"/>
          </a:ln>
        </p:spPr>
      </p:cxnSp>
      <p:sp>
        <p:nvSpPr>
          <p:cNvPr id="11" name="Oval 6"/>
          <p:cNvSpPr>
            <a:spLocks noChangeArrowheads="1"/>
          </p:cNvSpPr>
          <p:nvPr/>
        </p:nvSpPr>
        <p:spPr bwMode="auto">
          <a:xfrm>
            <a:off x="2362200" y="6477000"/>
            <a:ext cx="1219200" cy="228600"/>
          </a:xfrm>
          <a:prstGeom prst="ellipse">
            <a:avLst/>
          </a:prstGeom>
          <a:solidFill>
            <a:srgbClr val="FFFF00">
              <a:alpha val="10196"/>
            </a:srgbClr>
          </a:solidFill>
          <a:ln w="9525" algn="ctr">
            <a:solidFill>
              <a:srgbClr val="FF0000"/>
            </a:solidFill>
            <a:round/>
            <a:headEnd/>
            <a:tailEnd/>
          </a:ln>
        </p:spPr>
        <p:txBody>
          <a:bodyPr/>
          <a:lstStyle/>
          <a:p>
            <a:pPr>
              <a:buClr>
                <a:srgbClr val="FFFFFF"/>
              </a:buClr>
              <a:buSzPct val="100000"/>
              <a:buFont typeface="Times New Roman" pitchFamily="16" charset="0"/>
              <a:buNone/>
            </a:pP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SSJodange.png"/>
          <p:cNvPicPr>
            <a:picLocks noChangeAspect="1"/>
          </p:cNvPicPr>
          <p:nvPr/>
        </p:nvPicPr>
        <p:blipFill>
          <a:blip r:embed="rId2" cstate="print"/>
          <a:srcRect/>
          <a:stretch>
            <a:fillRect/>
          </a:stretch>
        </p:blipFill>
        <p:spPr bwMode="auto">
          <a:xfrm>
            <a:off x="898525" y="0"/>
            <a:ext cx="734695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00109"/>
            <a:ext cx="8229600" cy="2214578"/>
          </a:xfrm>
        </p:spPr>
        <p:txBody>
          <a:bodyPr>
            <a:normAutofit fontScale="55000" lnSpcReduction="20000"/>
          </a:bodyPr>
          <a:lstStyle/>
          <a:p>
            <a:pPr>
              <a:lnSpc>
                <a:spcPct val="120000"/>
              </a:lnSpc>
              <a:buNone/>
            </a:pPr>
            <a:r>
              <a:rPr lang="ru-RU" dirty="0" smtClean="0">
                <a:latin typeface="Candara" pitchFamily="34" charset="0"/>
              </a:rPr>
              <a:t>      Целью </a:t>
            </a:r>
            <a:r>
              <a:rPr lang="ru-RU" i="1" dirty="0" smtClean="0">
                <a:latin typeface="Candara" pitchFamily="34" charset="0"/>
              </a:rPr>
              <a:t>анализа тональности</a:t>
            </a:r>
            <a:r>
              <a:rPr lang="ru-RU" dirty="0" smtClean="0">
                <a:latin typeface="Candara" pitchFamily="34" charset="0"/>
              </a:rPr>
              <a:t> является нахождение мнений в тексте и определение их свойств. В зависимости от поставленной задачи нас могут интересовать разные свойства, например:</a:t>
            </a:r>
            <a:br>
              <a:rPr lang="ru-RU" dirty="0" smtClean="0">
                <a:latin typeface="Candara" pitchFamily="34" charset="0"/>
              </a:rPr>
            </a:br>
            <a:r>
              <a:rPr lang="ru-RU" dirty="0" smtClean="0">
                <a:latin typeface="Candara" pitchFamily="34" charset="0"/>
              </a:rPr>
              <a:t> - автор </a:t>
            </a:r>
            <a:r>
              <a:rPr lang="ru-RU" dirty="0" smtClean="0">
                <a:latin typeface="Candara" pitchFamily="34" charset="0"/>
              </a:rPr>
              <a:t>— кому принадлежит это мнение</a:t>
            </a:r>
          </a:p>
          <a:p>
            <a:pPr>
              <a:lnSpc>
                <a:spcPct val="120000"/>
              </a:lnSpc>
              <a:buNone/>
            </a:pPr>
            <a:r>
              <a:rPr lang="ru-RU" dirty="0" smtClean="0">
                <a:latin typeface="Candara" pitchFamily="34" charset="0"/>
              </a:rPr>
              <a:t>       - тема </a:t>
            </a:r>
            <a:r>
              <a:rPr lang="ru-RU" dirty="0" smtClean="0">
                <a:latin typeface="Candara" pitchFamily="34" charset="0"/>
              </a:rPr>
              <a:t>— о чем говорится во мнении</a:t>
            </a:r>
          </a:p>
          <a:p>
            <a:pPr>
              <a:lnSpc>
                <a:spcPct val="120000"/>
              </a:lnSpc>
              <a:buNone/>
            </a:pPr>
            <a:r>
              <a:rPr lang="ru-RU" dirty="0" smtClean="0">
                <a:latin typeface="Candara" pitchFamily="34" charset="0"/>
              </a:rPr>
              <a:t>       - тональность </a:t>
            </a:r>
            <a:r>
              <a:rPr lang="ru-RU" dirty="0" smtClean="0">
                <a:latin typeface="Candara" pitchFamily="34" charset="0"/>
              </a:rPr>
              <a:t>— позиция автора относительно упомянутой темы (обычно «положительная» или «отрицательная</a:t>
            </a:r>
            <a:r>
              <a:rPr lang="ru-RU" dirty="0" smtClean="0">
                <a:latin typeface="Candara" pitchFamily="34" charset="0"/>
              </a:rPr>
              <a:t>»)</a:t>
            </a:r>
          </a:p>
        </p:txBody>
      </p:sp>
      <p:sp>
        <p:nvSpPr>
          <p:cNvPr id="5" name="TextBox 4"/>
          <p:cNvSpPr txBox="1"/>
          <p:nvPr/>
        </p:nvSpPr>
        <p:spPr>
          <a:xfrm>
            <a:off x="357158" y="285728"/>
            <a:ext cx="8215370" cy="461665"/>
          </a:xfrm>
          <a:prstGeom prst="rect">
            <a:avLst/>
          </a:prstGeom>
          <a:noFill/>
        </p:spPr>
        <p:txBody>
          <a:bodyPr wrap="square" rtlCol="0">
            <a:spAutoFit/>
          </a:bodyPr>
          <a:lstStyle/>
          <a:p>
            <a:pPr algn="r"/>
            <a:r>
              <a:rPr lang="en-US" sz="2400" dirty="0" smtClean="0">
                <a:latin typeface="Candara" pitchFamily="34" charset="0"/>
              </a:rPr>
              <a:t>Sentiment analysis</a:t>
            </a:r>
            <a:endParaRPr lang="en-US" sz="2400" dirty="0">
              <a:latin typeface="Candara" pitchFamily="34" charset="0"/>
            </a:endParaRPr>
          </a:p>
        </p:txBody>
      </p:sp>
      <p:sp>
        <p:nvSpPr>
          <p:cNvPr id="6" name="TextBox 5"/>
          <p:cNvSpPr txBox="1"/>
          <p:nvPr/>
        </p:nvSpPr>
        <p:spPr>
          <a:xfrm>
            <a:off x="857224" y="3429000"/>
            <a:ext cx="7500990"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ru-RU" i="1" dirty="0" smtClean="0">
                <a:latin typeface="Candara" pitchFamily="34" charset="0"/>
              </a:rPr>
              <a:t>Пример: "Главный итог завершившихся Игр ХХХ Олимпиады в Лондоне – то чувство гордости за нашу страну, которое испытывали болельщики благодаря выступлениям российских олимпийцев», — считает Александр Жуков" </a:t>
            </a:r>
            <a:endParaRPr lang="ru-RU" i="1" dirty="0" smtClean="0">
              <a:latin typeface="Candara" pitchFamily="34" charset="0"/>
            </a:endParaRPr>
          </a:p>
          <a:p>
            <a:r>
              <a:rPr lang="ru-RU" i="1" dirty="0" smtClean="0">
                <a:latin typeface="Candara" pitchFamily="34" charset="0"/>
              </a:rPr>
              <a:t>автор</a:t>
            </a:r>
            <a:r>
              <a:rPr lang="ru-RU" i="1" dirty="0" smtClean="0">
                <a:latin typeface="Candara" pitchFamily="34" charset="0"/>
              </a:rPr>
              <a:t>: Александр Жуков </a:t>
            </a:r>
            <a:endParaRPr lang="ru-RU" i="1" dirty="0" smtClean="0">
              <a:latin typeface="Candara" pitchFamily="34" charset="0"/>
            </a:endParaRPr>
          </a:p>
          <a:p>
            <a:r>
              <a:rPr lang="ru-RU" i="1" dirty="0" smtClean="0">
                <a:latin typeface="Candara" pitchFamily="34" charset="0"/>
              </a:rPr>
              <a:t>тема</a:t>
            </a:r>
            <a:r>
              <a:rPr lang="ru-RU" i="1" dirty="0" smtClean="0">
                <a:latin typeface="Candara" pitchFamily="34" charset="0"/>
              </a:rPr>
              <a:t>: "выступление российских олимпийцев" </a:t>
            </a:r>
            <a:endParaRPr lang="ru-RU" i="1" dirty="0" smtClean="0">
              <a:latin typeface="Candara" pitchFamily="34" charset="0"/>
            </a:endParaRPr>
          </a:p>
          <a:p>
            <a:r>
              <a:rPr lang="ru-RU" i="1" dirty="0" smtClean="0">
                <a:latin typeface="Candara" pitchFamily="34" charset="0"/>
              </a:rPr>
              <a:t>тональность</a:t>
            </a:r>
            <a:r>
              <a:rPr lang="ru-RU" i="1" dirty="0" smtClean="0">
                <a:latin typeface="Candara" pitchFamily="34" charset="0"/>
              </a:rPr>
              <a:t>: "положительная"</a:t>
            </a:r>
          </a:p>
          <a:p>
            <a:endParaRPr lang="ru-RU" i="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00108"/>
            <a:ext cx="8229600" cy="5126055"/>
          </a:xfrm>
        </p:spPr>
        <p:txBody>
          <a:bodyPr>
            <a:normAutofit/>
          </a:bodyPr>
          <a:lstStyle/>
          <a:p>
            <a:pPr>
              <a:buNone/>
            </a:pPr>
            <a:r>
              <a:rPr lang="ru-RU" sz="2800" dirty="0" smtClean="0">
                <a:latin typeface="Candara" pitchFamily="34" charset="0"/>
              </a:rPr>
              <a:t>    Существующие подходы к классификации тональностей разбиваются на:</a:t>
            </a:r>
            <a:endParaRPr lang="ru-RU" sz="2800" dirty="0">
              <a:latin typeface="Candara" pitchFamily="34" charset="0"/>
            </a:endParaRPr>
          </a:p>
        </p:txBody>
      </p:sp>
      <p:sp>
        <p:nvSpPr>
          <p:cNvPr id="4" name="TextBox 3"/>
          <p:cNvSpPr txBox="1"/>
          <p:nvPr/>
        </p:nvSpPr>
        <p:spPr>
          <a:xfrm>
            <a:off x="357158" y="285728"/>
            <a:ext cx="8215370" cy="461665"/>
          </a:xfrm>
          <a:prstGeom prst="rect">
            <a:avLst/>
          </a:prstGeom>
          <a:noFill/>
        </p:spPr>
        <p:txBody>
          <a:bodyPr wrap="square" rtlCol="0">
            <a:spAutoFit/>
          </a:bodyPr>
          <a:lstStyle/>
          <a:p>
            <a:pPr algn="r"/>
            <a:r>
              <a:rPr lang="en-US" sz="2400" dirty="0" smtClean="0">
                <a:latin typeface="Candara" pitchFamily="34" charset="0"/>
              </a:rPr>
              <a:t>Sentiment analysis</a:t>
            </a:r>
            <a:endParaRPr lang="en-US" sz="2400" dirty="0">
              <a:latin typeface="Candara" pitchFamily="34" charset="0"/>
            </a:endParaRPr>
          </a:p>
        </p:txBody>
      </p:sp>
      <p:pic>
        <p:nvPicPr>
          <p:cNvPr id="5" name="Рисунок 4" descr="3.png"/>
          <p:cNvPicPr>
            <a:picLocks noChangeAspect="1"/>
          </p:cNvPicPr>
          <p:nvPr/>
        </p:nvPicPr>
        <p:blipFill>
          <a:blip r:embed="rId2"/>
          <a:stretch>
            <a:fillRect/>
          </a:stretch>
        </p:blipFill>
        <p:spPr>
          <a:xfrm>
            <a:off x="1214414" y="2214554"/>
            <a:ext cx="6858048" cy="250033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00108"/>
            <a:ext cx="8229600" cy="5126055"/>
          </a:xfrm>
        </p:spPr>
        <p:txBody>
          <a:bodyPr>
            <a:normAutofit/>
          </a:bodyPr>
          <a:lstStyle/>
          <a:p>
            <a:pPr>
              <a:buNone/>
            </a:pPr>
            <a:r>
              <a:rPr lang="ru-RU" sz="2300" dirty="0" smtClean="0">
                <a:latin typeface="Candara" pitchFamily="34" charset="0"/>
              </a:rPr>
              <a:t>     Этот тип </a:t>
            </a:r>
            <a:r>
              <a:rPr lang="ru-RU" sz="2300" dirty="0" smtClean="0">
                <a:latin typeface="Candara" pitchFamily="34" charset="0"/>
              </a:rPr>
              <a:t>систем состоит из набора правил, применяя которые система делает заключение о тональности текста. Например, для предложения «Я люблю кофе», можно применить следующее правило:</a:t>
            </a:r>
            <a:br>
              <a:rPr lang="ru-RU" sz="2300" dirty="0" smtClean="0">
                <a:latin typeface="Candara" pitchFamily="34" charset="0"/>
              </a:rPr>
            </a:br>
            <a:r>
              <a:rPr lang="ru-RU" sz="2300" dirty="0" smtClean="0">
                <a:latin typeface="Candara" pitchFamily="34" charset="0"/>
              </a:rPr>
              <a:t>если сказуемое </a:t>
            </a:r>
            <a:r>
              <a:rPr lang="ru-RU" sz="2300" dirty="0" smtClean="0">
                <a:latin typeface="Candara" pitchFamily="34" charset="0"/>
              </a:rPr>
              <a:t>(</a:t>
            </a:r>
            <a:r>
              <a:rPr lang="en-US" sz="2300" dirty="0" smtClean="0">
                <a:latin typeface="Candara" pitchFamily="34" charset="0"/>
              </a:rPr>
              <a:t>“</a:t>
            </a:r>
            <a:r>
              <a:rPr lang="ru-RU" sz="2300" dirty="0" smtClean="0">
                <a:solidFill>
                  <a:srgbClr val="00B050"/>
                </a:solidFill>
                <a:latin typeface="Candara" pitchFamily="34" charset="0"/>
              </a:rPr>
              <a:t>люблю</a:t>
            </a:r>
            <a:r>
              <a:rPr lang="en-US" sz="2300" dirty="0" smtClean="0">
                <a:latin typeface="Candara" pitchFamily="34" charset="0"/>
              </a:rPr>
              <a:t>”</a:t>
            </a:r>
            <a:r>
              <a:rPr lang="ru-RU" sz="2300" dirty="0" smtClean="0">
                <a:latin typeface="Candara" pitchFamily="34" charset="0"/>
              </a:rPr>
              <a:t>) </a:t>
            </a:r>
            <a:r>
              <a:rPr lang="ru-RU" sz="2300" dirty="0" smtClean="0">
                <a:latin typeface="Candara" pitchFamily="34" charset="0"/>
              </a:rPr>
              <a:t>входит в положительный набор глаголов </a:t>
            </a:r>
            <a:r>
              <a:rPr lang="ru-RU" sz="2300" dirty="0" smtClean="0">
                <a:latin typeface="Candara" pitchFamily="34" charset="0"/>
              </a:rPr>
              <a:t>(</a:t>
            </a:r>
            <a:r>
              <a:rPr lang="en-US" sz="2300" dirty="0" smtClean="0">
                <a:latin typeface="Candara" pitchFamily="34" charset="0"/>
              </a:rPr>
              <a:t>“</a:t>
            </a:r>
            <a:r>
              <a:rPr lang="ru-RU" sz="2300" dirty="0" smtClean="0">
                <a:solidFill>
                  <a:srgbClr val="00B050"/>
                </a:solidFill>
                <a:latin typeface="Candara" pitchFamily="34" charset="0"/>
              </a:rPr>
              <a:t>люблю</a:t>
            </a:r>
            <a:r>
              <a:rPr lang="en-US" sz="2300" dirty="0" smtClean="0">
                <a:latin typeface="Candara" pitchFamily="34" charset="0"/>
              </a:rPr>
              <a:t>”</a:t>
            </a:r>
            <a:r>
              <a:rPr lang="ru-RU" sz="2300" dirty="0" smtClean="0">
                <a:latin typeface="Candara" pitchFamily="34" charset="0"/>
              </a:rPr>
              <a:t>, </a:t>
            </a:r>
            <a:r>
              <a:rPr lang="en-US" sz="2300" dirty="0" smtClean="0">
                <a:latin typeface="Candara" pitchFamily="34" charset="0"/>
              </a:rPr>
              <a:t>“</a:t>
            </a:r>
            <a:r>
              <a:rPr lang="ru-RU" sz="2300" dirty="0" smtClean="0">
                <a:solidFill>
                  <a:srgbClr val="00B050"/>
                </a:solidFill>
                <a:latin typeface="Candara" pitchFamily="34" charset="0"/>
              </a:rPr>
              <a:t>обожаю</a:t>
            </a:r>
            <a:r>
              <a:rPr lang="en-US" sz="2300" dirty="0" smtClean="0">
                <a:latin typeface="Candara" pitchFamily="34" charset="0"/>
              </a:rPr>
              <a:t>”</a:t>
            </a:r>
            <a:r>
              <a:rPr lang="ru-RU" sz="2300" dirty="0" smtClean="0">
                <a:latin typeface="Candara" pitchFamily="34" charset="0"/>
              </a:rPr>
              <a:t>, </a:t>
            </a:r>
            <a:r>
              <a:rPr lang="en-US" sz="2300" dirty="0" smtClean="0">
                <a:latin typeface="Candara" pitchFamily="34" charset="0"/>
              </a:rPr>
              <a:t>“</a:t>
            </a:r>
            <a:r>
              <a:rPr lang="ru-RU" sz="2300" dirty="0" smtClean="0">
                <a:solidFill>
                  <a:srgbClr val="00B050"/>
                </a:solidFill>
                <a:latin typeface="Candara" pitchFamily="34" charset="0"/>
              </a:rPr>
              <a:t>одобряю</a:t>
            </a:r>
            <a:r>
              <a:rPr lang="en-US" sz="2300" dirty="0" smtClean="0">
                <a:solidFill>
                  <a:srgbClr val="00B050"/>
                </a:solidFill>
                <a:latin typeface="Candara" pitchFamily="34" charset="0"/>
              </a:rPr>
              <a:t>”</a:t>
            </a:r>
            <a:r>
              <a:rPr lang="ru-RU" sz="2300" dirty="0" smtClean="0">
                <a:latin typeface="Candara" pitchFamily="34" charset="0"/>
              </a:rPr>
              <a:t> </a:t>
            </a:r>
            <a:r>
              <a:rPr lang="ru-RU" sz="2300" dirty="0" smtClean="0">
                <a:latin typeface="Candara" pitchFamily="34" charset="0"/>
              </a:rPr>
              <a:t>...) и в предложении не имеется отрицаний, то классифицировать тональность как </a:t>
            </a:r>
            <a:r>
              <a:rPr lang="en-US" sz="2300" dirty="0" smtClean="0">
                <a:latin typeface="Candara" pitchFamily="34" charset="0"/>
              </a:rPr>
              <a:t>“</a:t>
            </a:r>
            <a:r>
              <a:rPr lang="ru-RU" sz="2300" dirty="0" smtClean="0">
                <a:solidFill>
                  <a:srgbClr val="00B050"/>
                </a:solidFill>
                <a:latin typeface="Candara" pitchFamily="34" charset="0"/>
              </a:rPr>
              <a:t>положительная</a:t>
            </a:r>
            <a:r>
              <a:rPr lang="en-US" sz="2300" dirty="0" smtClean="0">
                <a:latin typeface="Candara" pitchFamily="34" charset="0"/>
              </a:rPr>
              <a:t>”</a:t>
            </a:r>
            <a:r>
              <a:rPr lang="ru-RU" sz="2300" dirty="0" smtClean="0">
                <a:latin typeface="Candara" pitchFamily="34" charset="0"/>
              </a:rPr>
              <a:t>.</a:t>
            </a:r>
          </a:p>
          <a:p>
            <a:pPr>
              <a:buNone/>
            </a:pPr>
            <a:r>
              <a:rPr lang="ru-RU" sz="2300" dirty="0" smtClean="0"/>
              <a:t>     Этот </a:t>
            </a:r>
            <a:r>
              <a:rPr lang="ru-RU" sz="2300" dirty="0" smtClean="0"/>
              <a:t>подход является наиболее точным при наличии хорошей базы правил, но совершенно неинтересным для исследования.</a:t>
            </a:r>
            <a:endParaRPr lang="ru-RU" sz="2300" dirty="0">
              <a:latin typeface="Candara" pitchFamily="34" charset="0"/>
            </a:endParaRPr>
          </a:p>
        </p:txBody>
      </p:sp>
      <p:sp>
        <p:nvSpPr>
          <p:cNvPr id="4" name="TextBox 3"/>
          <p:cNvSpPr txBox="1"/>
          <p:nvPr/>
        </p:nvSpPr>
        <p:spPr>
          <a:xfrm>
            <a:off x="357158" y="285729"/>
            <a:ext cx="8215370" cy="830997"/>
          </a:xfrm>
          <a:prstGeom prst="rect">
            <a:avLst/>
          </a:prstGeom>
          <a:noFill/>
        </p:spPr>
        <p:txBody>
          <a:bodyPr wrap="square" rtlCol="0">
            <a:spAutoFit/>
          </a:bodyPr>
          <a:lstStyle/>
          <a:p>
            <a:pPr algn="r"/>
            <a:r>
              <a:rPr lang="en-US" sz="2400" dirty="0" smtClean="0">
                <a:latin typeface="Candara" pitchFamily="34" charset="0"/>
              </a:rPr>
              <a:t>Sentiment </a:t>
            </a:r>
            <a:r>
              <a:rPr lang="en-US" sz="2400" dirty="0" smtClean="0">
                <a:latin typeface="Candara" pitchFamily="34" charset="0"/>
              </a:rPr>
              <a:t>analysis</a:t>
            </a:r>
            <a:r>
              <a:rPr lang="ru-RU" sz="2400" dirty="0" smtClean="0">
                <a:latin typeface="Candara" pitchFamily="34" charset="0"/>
              </a:rPr>
              <a:t> – подход на правилах</a:t>
            </a:r>
          </a:p>
          <a:p>
            <a:pPr algn="r"/>
            <a:endParaRPr lang="en-US" sz="2400" dirty="0">
              <a:latin typeface="Candara"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71546"/>
            <a:ext cx="8229600" cy="5054617"/>
          </a:xfrm>
        </p:spPr>
        <p:txBody>
          <a:bodyPr>
            <a:normAutofit/>
          </a:bodyPr>
          <a:lstStyle/>
          <a:p>
            <a:pPr>
              <a:lnSpc>
                <a:spcPct val="120000"/>
              </a:lnSpc>
              <a:buNone/>
            </a:pPr>
            <a:r>
              <a:rPr lang="ru-RU" sz="1500" dirty="0" smtClean="0">
                <a:latin typeface="Candara" pitchFamily="34" charset="0"/>
              </a:rPr>
              <a:t>         Подходы</a:t>
            </a:r>
            <a:r>
              <a:rPr lang="ru-RU" sz="1500" dirty="0" smtClean="0">
                <a:latin typeface="Candara" pitchFamily="34" charset="0"/>
              </a:rPr>
              <a:t>, основанные на словарях, используют так называемые тональные словари (</a:t>
            </a:r>
            <a:r>
              <a:rPr lang="ru-RU" sz="1500" dirty="0" err="1" smtClean="0">
                <a:latin typeface="Candara" pitchFamily="34" charset="0"/>
              </a:rPr>
              <a:t>affective</a:t>
            </a:r>
            <a:r>
              <a:rPr lang="ru-RU" sz="1500" dirty="0" smtClean="0">
                <a:latin typeface="Candara" pitchFamily="34" charset="0"/>
              </a:rPr>
              <a:t> </a:t>
            </a:r>
            <a:r>
              <a:rPr lang="ru-RU" sz="1500" dirty="0" err="1" smtClean="0">
                <a:latin typeface="Candara" pitchFamily="34" charset="0"/>
              </a:rPr>
              <a:t>lexicons</a:t>
            </a:r>
            <a:r>
              <a:rPr lang="ru-RU" sz="1500" dirty="0" smtClean="0">
                <a:latin typeface="Candara" pitchFamily="34" charset="0"/>
              </a:rPr>
              <a:t>) для анализа текста. В простом виде тональный словарь представляет из себя список слов со значением тональности для каждого слова. Вот </a:t>
            </a:r>
            <a:r>
              <a:rPr lang="ru-RU" sz="1500" dirty="0" smtClean="0">
                <a:latin typeface="Candara" pitchFamily="34" charset="0"/>
              </a:rPr>
              <a:t>пример:</a:t>
            </a:r>
          </a:p>
          <a:p>
            <a:pPr>
              <a:lnSpc>
                <a:spcPct val="120000"/>
              </a:lnSpc>
              <a:buNone/>
            </a:pPr>
            <a:endParaRPr lang="ru-RU" sz="1500" dirty="0" smtClean="0">
              <a:latin typeface="Candara" pitchFamily="34" charset="0"/>
            </a:endParaRPr>
          </a:p>
          <a:p>
            <a:pPr>
              <a:lnSpc>
                <a:spcPct val="120000"/>
              </a:lnSpc>
              <a:buNone/>
            </a:pPr>
            <a:endParaRPr lang="ru-RU" sz="1500" dirty="0" smtClean="0">
              <a:latin typeface="Candara" pitchFamily="34" charset="0"/>
            </a:endParaRPr>
          </a:p>
          <a:p>
            <a:pPr>
              <a:lnSpc>
                <a:spcPct val="120000"/>
              </a:lnSpc>
              <a:buNone/>
            </a:pPr>
            <a:endParaRPr lang="ru-RU" sz="1500" dirty="0" smtClean="0">
              <a:latin typeface="Candara" pitchFamily="34" charset="0"/>
            </a:endParaRPr>
          </a:p>
          <a:p>
            <a:pPr>
              <a:lnSpc>
                <a:spcPct val="120000"/>
              </a:lnSpc>
              <a:buNone/>
            </a:pPr>
            <a:endParaRPr lang="ru-RU" sz="1500" dirty="0" smtClean="0">
              <a:latin typeface="Candara" pitchFamily="34" charset="0"/>
            </a:endParaRPr>
          </a:p>
          <a:p>
            <a:pPr>
              <a:lnSpc>
                <a:spcPct val="120000"/>
              </a:lnSpc>
              <a:buNone/>
            </a:pPr>
            <a:endParaRPr lang="ru-RU" sz="1500" dirty="0" smtClean="0">
              <a:latin typeface="Candara" pitchFamily="34" charset="0"/>
            </a:endParaRPr>
          </a:p>
          <a:p>
            <a:pPr>
              <a:lnSpc>
                <a:spcPct val="120000"/>
              </a:lnSpc>
              <a:buNone/>
            </a:pPr>
            <a:endParaRPr lang="ru-RU" sz="1500" dirty="0" smtClean="0">
              <a:latin typeface="Candara" pitchFamily="34" charset="0"/>
            </a:endParaRPr>
          </a:p>
          <a:p>
            <a:pPr>
              <a:lnSpc>
                <a:spcPct val="120000"/>
              </a:lnSpc>
              <a:buNone/>
            </a:pPr>
            <a:r>
              <a:rPr lang="ru-RU" sz="1500" dirty="0" smtClean="0">
                <a:latin typeface="Candara" pitchFamily="34" charset="0"/>
              </a:rPr>
              <a:t>        </a:t>
            </a:r>
          </a:p>
          <a:p>
            <a:pPr>
              <a:lnSpc>
                <a:spcPct val="120000"/>
              </a:lnSpc>
              <a:buNone/>
            </a:pPr>
            <a:r>
              <a:rPr lang="ru-RU" sz="1500" dirty="0" smtClean="0">
                <a:latin typeface="Candara" pitchFamily="34" charset="0"/>
              </a:rPr>
              <a:t> </a:t>
            </a:r>
            <a:r>
              <a:rPr lang="ru-RU" sz="1500" dirty="0" smtClean="0">
                <a:latin typeface="Candara" pitchFamily="34" charset="0"/>
              </a:rPr>
              <a:t>        </a:t>
            </a:r>
          </a:p>
          <a:p>
            <a:pPr>
              <a:lnSpc>
                <a:spcPct val="120000"/>
              </a:lnSpc>
              <a:buNone/>
            </a:pPr>
            <a:r>
              <a:rPr lang="ru-RU" sz="1500" dirty="0" smtClean="0">
                <a:latin typeface="Candara" pitchFamily="34" charset="0"/>
              </a:rPr>
              <a:t> </a:t>
            </a:r>
            <a:r>
              <a:rPr lang="ru-RU" sz="1500" dirty="0" smtClean="0">
                <a:latin typeface="Candara" pitchFamily="34" charset="0"/>
              </a:rPr>
              <a:t>        Каждому </a:t>
            </a:r>
            <a:r>
              <a:rPr lang="ru-RU" sz="1500" dirty="0" smtClean="0">
                <a:latin typeface="Candara" pitchFamily="34" charset="0"/>
              </a:rPr>
              <a:t>слову в тексте </a:t>
            </a:r>
            <a:r>
              <a:rPr lang="ru-RU" sz="1500" dirty="0" smtClean="0">
                <a:latin typeface="Candara" pitchFamily="34" charset="0"/>
              </a:rPr>
              <a:t>присваивается </a:t>
            </a:r>
            <a:r>
              <a:rPr lang="ru-RU" sz="1500" dirty="0" smtClean="0">
                <a:latin typeface="Candara" pitchFamily="34" charset="0"/>
              </a:rPr>
              <a:t>его </a:t>
            </a:r>
            <a:r>
              <a:rPr lang="ru-RU" sz="1500" dirty="0" smtClean="0">
                <a:latin typeface="Candara" pitchFamily="34" charset="0"/>
              </a:rPr>
              <a:t>значение </a:t>
            </a:r>
            <a:r>
              <a:rPr lang="ru-RU" sz="1500" dirty="0" smtClean="0">
                <a:latin typeface="Candara" pitchFamily="34" charset="0"/>
              </a:rPr>
              <a:t>тональности из словаря (если оно присутствует в словаре), </a:t>
            </a:r>
            <a:r>
              <a:rPr lang="ru-RU" sz="1500" dirty="0" smtClean="0">
                <a:latin typeface="Candara" pitchFamily="34" charset="0"/>
              </a:rPr>
              <a:t> а </a:t>
            </a:r>
            <a:r>
              <a:rPr lang="ru-RU" sz="1500" dirty="0" smtClean="0">
                <a:latin typeface="Candara" pitchFamily="34" charset="0"/>
              </a:rPr>
              <a:t>затем </a:t>
            </a:r>
            <a:r>
              <a:rPr lang="ru-RU" sz="1500" dirty="0" smtClean="0">
                <a:latin typeface="Candara" pitchFamily="34" charset="0"/>
              </a:rPr>
              <a:t>вычисляется общая </a:t>
            </a:r>
            <a:r>
              <a:rPr lang="ru-RU" sz="1500" dirty="0" smtClean="0">
                <a:latin typeface="Candara" pitchFamily="34" charset="0"/>
              </a:rPr>
              <a:t>тональность всего </a:t>
            </a:r>
            <a:r>
              <a:rPr lang="ru-RU" sz="1500" dirty="0" smtClean="0">
                <a:latin typeface="Candara" pitchFamily="34" charset="0"/>
              </a:rPr>
              <a:t>текста (среднее </a:t>
            </a:r>
            <a:r>
              <a:rPr lang="ru-RU" sz="1500" dirty="0" smtClean="0">
                <a:latin typeface="Candara" pitchFamily="34" charset="0"/>
              </a:rPr>
              <a:t>арифметическое всех </a:t>
            </a:r>
            <a:r>
              <a:rPr lang="ru-RU" sz="1500" dirty="0" smtClean="0">
                <a:latin typeface="Candara" pitchFamily="34" charset="0"/>
              </a:rPr>
              <a:t>значений или обучение классификатора). </a:t>
            </a:r>
            <a:endParaRPr lang="ru-RU" sz="1500" dirty="0">
              <a:latin typeface="Candara" pitchFamily="34" charset="0"/>
            </a:endParaRPr>
          </a:p>
        </p:txBody>
      </p:sp>
      <p:sp>
        <p:nvSpPr>
          <p:cNvPr id="4" name="TextBox 3"/>
          <p:cNvSpPr txBox="1"/>
          <p:nvPr/>
        </p:nvSpPr>
        <p:spPr>
          <a:xfrm>
            <a:off x="357158" y="285729"/>
            <a:ext cx="8215370" cy="707886"/>
          </a:xfrm>
          <a:prstGeom prst="rect">
            <a:avLst/>
          </a:prstGeom>
          <a:noFill/>
        </p:spPr>
        <p:txBody>
          <a:bodyPr wrap="square" rtlCol="0">
            <a:spAutoFit/>
          </a:bodyPr>
          <a:lstStyle/>
          <a:p>
            <a:pPr algn="r"/>
            <a:r>
              <a:rPr lang="en-US" sz="2000" dirty="0" smtClean="0">
                <a:latin typeface="Candara" pitchFamily="34" charset="0"/>
              </a:rPr>
              <a:t>Sentiment </a:t>
            </a:r>
            <a:r>
              <a:rPr lang="en-US" sz="2000" dirty="0" smtClean="0">
                <a:latin typeface="Candara" pitchFamily="34" charset="0"/>
              </a:rPr>
              <a:t>analysis</a:t>
            </a:r>
            <a:r>
              <a:rPr lang="ru-RU" sz="2000" dirty="0" smtClean="0">
                <a:latin typeface="Candara" pitchFamily="34" charset="0"/>
              </a:rPr>
              <a:t> – подходы, основанные на словарях</a:t>
            </a:r>
          </a:p>
          <a:p>
            <a:pPr algn="r"/>
            <a:endParaRPr lang="en-US" sz="2000" dirty="0">
              <a:latin typeface="Candara" pitchFamily="34" charset="0"/>
            </a:endParaRPr>
          </a:p>
        </p:txBody>
      </p:sp>
      <p:graphicFrame>
        <p:nvGraphicFramePr>
          <p:cNvPr id="5" name="Таблица 4"/>
          <p:cNvGraphicFramePr>
            <a:graphicFrameLocks noGrp="1"/>
          </p:cNvGraphicFramePr>
          <p:nvPr/>
        </p:nvGraphicFramePr>
        <p:xfrm>
          <a:off x="928662" y="2357430"/>
          <a:ext cx="7358114" cy="1777362"/>
        </p:xfrm>
        <a:graphic>
          <a:graphicData uri="http://schemas.openxmlformats.org/drawingml/2006/table">
            <a:tbl>
              <a:tblPr firstRow="1" bandRow="1">
                <a:tableStyleId>{2A488322-F2BA-4B5B-9748-0D474271808F}</a:tableStyleId>
              </a:tblPr>
              <a:tblGrid>
                <a:gridCol w="3679057"/>
                <a:gridCol w="3679057"/>
              </a:tblGrid>
              <a:tr h="296227">
                <a:tc>
                  <a:txBody>
                    <a:bodyPr/>
                    <a:lstStyle/>
                    <a:p>
                      <a:r>
                        <a:rPr lang="ru-RU" sz="1100" dirty="0" smtClean="0"/>
                        <a:t>слово</a:t>
                      </a:r>
                      <a:endParaRPr lang="ru-RU" sz="1100" dirty="0"/>
                    </a:p>
                  </a:txBody>
                  <a:tcPr/>
                </a:tc>
                <a:tc>
                  <a:txBody>
                    <a:bodyPr/>
                    <a:lstStyle/>
                    <a:p>
                      <a:r>
                        <a:rPr lang="ru-RU" sz="1100" dirty="0" smtClean="0"/>
                        <a:t>Валентность (1-9)</a:t>
                      </a:r>
                      <a:endParaRPr lang="ru-RU" sz="1100" dirty="0"/>
                    </a:p>
                  </a:txBody>
                  <a:tcPr/>
                </a:tc>
              </a:tr>
              <a:tr h="296227">
                <a:tc>
                  <a:txBody>
                    <a:bodyPr/>
                    <a:lstStyle/>
                    <a:p>
                      <a:r>
                        <a:rPr lang="ru-RU" sz="1100" dirty="0" smtClean="0"/>
                        <a:t>счастливый</a:t>
                      </a:r>
                      <a:endParaRPr lang="ru-RU" sz="1100" dirty="0"/>
                    </a:p>
                  </a:txBody>
                  <a:tcPr/>
                </a:tc>
                <a:tc>
                  <a:txBody>
                    <a:bodyPr/>
                    <a:lstStyle/>
                    <a:p>
                      <a:r>
                        <a:rPr lang="ru-RU" sz="1100" dirty="0" smtClean="0"/>
                        <a:t>8.21</a:t>
                      </a:r>
                      <a:endParaRPr lang="ru-RU" sz="1100" dirty="0"/>
                    </a:p>
                  </a:txBody>
                  <a:tcPr/>
                </a:tc>
              </a:tr>
              <a:tr h="296227">
                <a:tc>
                  <a:txBody>
                    <a:bodyPr/>
                    <a:lstStyle/>
                    <a:p>
                      <a:r>
                        <a:rPr lang="ru-RU" sz="1100" dirty="0" smtClean="0"/>
                        <a:t>хороший</a:t>
                      </a:r>
                      <a:endParaRPr lang="ru-RU" sz="1100" dirty="0"/>
                    </a:p>
                  </a:txBody>
                  <a:tcPr/>
                </a:tc>
                <a:tc>
                  <a:txBody>
                    <a:bodyPr/>
                    <a:lstStyle/>
                    <a:p>
                      <a:r>
                        <a:rPr lang="ru-RU" sz="1100" dirty="0" smtClean="0"/>
                        <a:t>7.47</a:t>
                      </a:r>
                      <a:endParaRPr lang="ru-RU" sz="1100" dirty="0"/>
                    </a:p>
                  </a:txBody>
                  <a:tcPr/>
                </a:tc>
              </a:tr>
              <a:tr h="296227">
                <a:tc>
                  <a:txBody>
                    <a:bodyPr/>
                    <a:lstStyle/>
                    <a:p>
                      <a:r>
                        <a:rPr lang="ru-RU" sz="1100" dirty="0" smtClean="0"/>
                        <a:t>скучный</a:t>
                      </a:r>
                      <a:endParaRPr lang="ru-RU" sz="1100" dirty="0"/>
                    </a:p>
                  </a:txBody>
                  <a:tcPr/>
                </a:tc>
                <a:tc>
                  <a:txBody>
                    <a:bodyPr/>
                    <a:lstStyle/>
                    <a:p>
                      <a:r>
                        <a:rPr lang="ru-RU" sz="1100" dirty="0" smtClean="0"/>
                        <a:t>2.95</a:t>
                      </a:r>
                      <a:endParaRPr lang="ru-RU" sz="1100" dirty="0"/>
                    </a:p>
                  </a:txBody>
                  <a:tcPr/>
                </a:tc>
              </a:tr>
              <a:tr h="296227">
                <a:tc>
                  <a:txBody>
                    <a:bodyPr/>
                    <a:lstStyle/>
                    <a:p>
                      <a:r>
                        <a:rPr lang="ru-RU" sz="1100" dirty="0" smtClean="0"/>
                        <a:t>сердитый</a:t>
                      </a:r>
                      <a:endParaRPr lang="ru-RU" sz="1100" dirty="0"/>
                    </a:p>
                  </a:txBody>
                  <a:tcPr/>
                </a:tc>
                <a:tc>
                  <a:txBody>
                    <a:bodyPr/>
                    <a:lstStyle/>
                    <a:p>
                      <a:r>
                        <a:rPr lang="ru-RU" sz="1100" dirty="0" smtClean="0"/>
                        <a:t>2.85</a:t>
                      </a:r>
                      <a:endParaRPr lang="ru-RU" sz="1100" dirty="0"/>
                    </a:p>
                  </a:txBody>
                  <a:tcPr/>
                </a:tc>
              </a:tr>
              <a:tr h="296227">
                <a:tc>
                  <a:txBody>
                    <a:bodyPr/>
                    <a:lstStyle/>
                    <a:p>
                      <a:r>
                        <a:rPr lang="ru-RU" sz="1100" dirty="0" smtClean="0"/>
                        <a:t>грустный</a:t>
                      </a:r>
                      <a:endParaRPr lang="ru-RU" sz="1100" dirty="0"/>
                    </a:p>
                  </a:txBody>
                  <a:tcPr/>
                </a:tc>
                <a:tc>
                  <a:txBody>
                    <a:bodyPr/>
                    <a:lstStyle/>
                    <a:p>
                      <a:r>
                        <a:rPr lang="ru-RU" sz="1100" dirty="0" smtClean="0"/>
                        <a:t>1.61</a:t>
                      </a:r>
                      <a:endParaRPr lang="ru-RU" sz="1100" dirty="0"/>
                    </a:p>
                  </a:txBody>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Кластеризация документов – подготовка</a:t>
            </a:r>
            <a:endParaRPr lang="ru-RU" sz="2800" dirty="0">
              <a:latin typeface="Candara" pitchFamily="34" charset="0"/>
            </a:endParaRPr>
          </a:p>
        </p:txBody>
      </p:sp>
      <p:sp>
        <p:nvSpPr>
          <p:cNvPr id="7" name="Содержимое 6"/>
          <p:cNvSpPr>
            <a:spLocks noGrp="1"/>
          </p:cNvSpPr>
          <p:nvPr>
            <p:ph idx="1"/>
          </p:nvPr>
        </p:nvSpPr>
        <p:spPr>
          <a:xfrm>
            <a:off x="428596" y="1214422"/>
            <a:ext cx="5500726" cy="4929221"/>
          </a:xfrm>
        </p:spPr>
        <p:txBody>
          <a:bodyPr>
            <a:normAutofit fontScale="92500" lnSpcReduction="20000"/>
          </a:bodyPr>
          <a:lstStyle/>
          <a:p>
            <a:pPr>
              <a:buNone/>
            </a:pPr>
            <a:r>
              <a:rPr lang="ru-RU" dirty="0" smtClean="0">
                <a:latin typeface="Candara" pitchFamily="34" charset="0"/>
              </a:rPr>
              <a:t>    В </a:t>
            </a:r>
            <a:r>
              <a:rPr lang="ru-RU" sz="3100" dirty="0" smtClean="0">
                <a:latin typeface="Candara" pitchFamily="34" charset="0"/>
              </a:rPr>
              <a:t>модели</a:t>
            </a:r>
            <a:r>
              <a:rPr lang="ru-RU" dirty="0" smtClean="0">
                <a:latin typeface="Candara" pitchFamily="34" charset="0"/>
              </a:rPr>
              <a:t> векторного пространства </a:t>
            </a:r>
          </a:p>
          <a:p>
            <a:pPr>
              <a:buNone/>
            </a:pPr>
            <a:r>
              <a:rPr lang="ru-RU" dirty="0">
                <a:latin typeface="Candara" pitchFamily="34" charset="0"/>
              </a:rPr>
              <a:t> </a:t>
            </a:r>
            <a:r>
              <a:rPr lang="ru-RU" dirty="0" smtClean="0">
                <a:latin typeface="Candara" pitchFamily="34" charset="0"/>
              </a:rPr>
              <a:t>  (</a:t>
            </a:r>
            <a:r>
              <a:rPr lang="en-US" dirty="0" smtClean="0">
                <a:latin typeface="Candara" pitchFamily="34" charset="0"/>
              </a:rPr>
              <a:t>vector space </a:t>
            </a:r>
            <a:r>
              <a:rPr lang="en-US" dirty="0" smtClean="0">
                <a:latin typeface="Candara" pitchFamily="34" charset="0"/>
              </a:rPr>
              <a:t>model</a:t>
            </a:r>
            <a:r>
              <a:rPr lang="ru-RU" dirty="0" smtClean="0">
                <a:latin typeface="Candara" pitchFamily="34" charset="0"/>
              </a:rPr>
              <a:t> или </a:t>
            </a:r>
            <a:r>
              <a:rPr lang="en-US" dirty="0" smtClean="0">
                <a:latin typeface="Candara" pitchFamily="34" charset="0"/>
              </a:rPr>
              <a:t>VSM</a:t>
            </a:r>
            <a:r>
              <a:rPr lang="ru-RU" dirty="0" smtClean="0">
                <a:latin typeface="Candara" pitchFamily="34" charset="0"/>
              </a:rPr>
              <a:t>)</a:t>
            </a:r>
            <a:r>
              <a:rPr lang="en-US" dirty="0" smtClean="0">
                <a:latin typeface="Candara" pitchFamily="34" charset="0"/>
              </a:rPr>
              <a:t> </a:t>
            </a:r>
            <a:r>
              <a:rPr lang="ru-RU" dirty="0" smtClean="0">
                <a:latin typeface="Candara" pitchFamily="34" charset="0"/>
              </a:rPr>
              <a:t>текстовое содержимое документа </a:t>
            </a:r>
            <a:r>
              <a:rPr lang="ru-RU" sz="3100" dirty="0" smtClean="0">
                <a:latin typeface="Candara" pitchFamily="34" charset="0"/>
              </a:rPr>
              <a:t>представляется</a:t>
            </a:r>
            <a:r>
              <a:rPr lang="ru-RU" dirty="0" smtClean="0">
                <a:latin typeface="Candara" pitchFamily="34" charset="0"/>
              </a:rPr>
              <a:t> как неупорядоченный «мешок слов» </a:t>
            </a:r>
          </a:p>
          <a:p>
            <a:pPr>
              <a:buNone/>
            </a:pPr>
            <a:r>
              <a:rPr lang="ru-RU" dirty="0">
                <a:latin typeface="Candara" pitchFamily="34" charset="0"/>
              </a:rPr>
              <a:t> </a:t>
            </a:r>
            <a:r>
              <a:rPr lang="ru-RU" dirty="0" smtClean="0">
                <a:latin typeface="Candara" pitchFamily="34" charset="0"/>
              </a:rPr>
              <a:t>  («</a:t>
            </a:r>
            <a:r>
              <a:rPr lang="en-US" dirty="0" smtClean="0">
                <a:latin typeface="Candara" pitchFamily="34" charset="0"/>
              </a:rPr>
              <a:t>bag of words</a:t>
            </a:r>
            <a:r>
              <a:rPr lang="ru-RU" dirty="0" smtClean="0">
                <a:latin typeface="Candara" pitchFamily="34" charset="0"/>
              </a:rPr>
              <a:t>»)</a:t>
            </a:r>
            <a:r>
              <a:rPr lang="en-US" dirty="0" smtClean="0">
                <a:latin typeface="Candara" pitchFamily="34" charset="0"/>
              </a:rPr>
              <a:t> </a:t>
            </a:r>
            <a:r>
              <a:rPr lang="ru-RU" dirty="0" smtClean="0">
                <a:latin typeface="Candara" pitchFamily="34" charset="0"/>
              </a:rPr>
              <a:t>. </a:t>
            </a:r>
          </a:p>
          <a:p>
            <a:pPr>
              <a:buNone/>
            </a:pPr>
            <a:r>
              <a:rPr lang="ru-RU" dirty="0" smtClean="0">
                <a:latin typeface="Candara" pitchFamily="34" charset="0"/>
              </a:rPr>
              <a:t>   </a:t>
            </a:r>
            <a:r>
              <a:rPr lang="ru-RU" dirty="0" smtClean="0">
                <a:latin typeface="Candara" pitchFamily="34" charset="0"/>
              </a:rPr>
              <a:t> При таком раскладе каждый </a:t>
            </a:r>
            <a:r>
              <a:rPr lang="ru-RU" dirty="0" smtClean="0">
                <a:latin typeface="Candara" pitchFamily="34" charset="0"/>
              </a:rPr>
              <a:t>документ – </a:t>
            </a:r>
            <a:r>
              <a:rPr lang="ru-RU" dirty="0" smtClean="0">
                <a:latin typeface="Candara" pitchFamily="34" charset="0"/>
              </a:rPr>
              <a:t> это точка </a:t>
            </a:r>
            <a:r>
              <a:rPr lang="ru-RU" dirty="0" smtClean="0">
                <a:latin typeface="Candara" pitchFamily="34" charset="0"/>
              </a:rPr>
              <a:t>в многомерном векторном пространстве.</a:t>
            </a:r>
          </a:p>
          <a:p>
            <a:pPr>
              <a:buNone/>
            </a:pPr>
            <a:endParaRPr lang="ru-RU" dirty="0">
              <a:latin typeface="Candara" pitchFamily="34" charset="0"/>
            </a:endParaRPr>
          </a:p>
        </p:txBody>
      </p:sp>
      <p:pic>
        <p:nvPicPr>
          <p:cNvPr id="11" name="Содержимое 4" descr="3.jpg"/>
          <p:cNvPicPr>
            <a:picLocks noChangeAspect="1"/>
          </p:cNvPicPr>
          <p:nvPr/>
        </p:nvPicPr>
        <p:blipFill>
          <a:blip r:embed="rId2"/>
          <a:stretch>
            <a:fillRect/>
          </a:stretch>
        </p:blipFill>
        <p:spPr>
          <a:xfrm>
            <a:off x="5715008" y="2214554"/>
            <a:ext cx="3260361" cy="2923082"/>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214422"/>
            <a:ext cx="8229600" cy="4911741"/>
          </a:xfrm>
        </p:spPr>
        <p:txBody>
          <a:bodyPr>
            <a:normAutofit fontScale="77500" lnSpcReduction="20000"/>
          </a:bodyPr>
          <a:lstStyle/>
          <a:p>
            <a:pPr>
              <a:lnSpc>
                <a:spcPct val="120000"/>
              </a:lnSpc>
              <a:buNone/>
            </a:pPr>
            <a:r>
              <a:rPr lang="ru-RU" dirty="0" smtClean="0">
                <a:latin typeface="Candara" pitchFamily="34" charset="0"/>
              </a:rPr>
              <a:t>     </a:t>
            </a:r>
            <a:r>
              <a:rPr lang="ru-RU" b="1" dirty="0" smtClean="0">
                <a:latin typeface="Candara" pitchFamily="34" charset="0"/>
              </a:rPr>
              <a:t>Машинное </a:t>
            </a:r>
            <a:r>
              <a:rPr lang="ru-RU" b="1" dirty="0" smtClean="0">
                <a:latin typeface="Candara" pitchFamily="34" charset="0"/>
              </a:rPr>
              <a:t>обучение с учителем </a:t>
            </a:r>
            <a:r>
              <a:rPr lang="ru-RU" dirty="0" smtClean="0">
                <a:latin typeface="Candara" pitchFamily="34" charset="0"/>
              </a:rPr>
              <a:t>является наиболее распространенным методом, используемым в исследованиях. Его суть состоит в том, чтобы обучить машинный классификатор на коллекции заранее размеченных текстах, а затем использовать полученную модель для анализа новых документов. </a:t>
            </a:r>
            <a:endParaRPr lang="ru-RU" dirty="0" smtClean="0">
              <a:latin typeface="Candara" pitchFamily="34" charset="0"/>
            </a:endParaRPr>
          </a:p>
          <a:p>
            <a:pPr>
              <a:lnSpc>
                <a:spcPct val="120000"/>
              </a:lnSpc>
              <a:buNone/>
            </a:pPr>
            <a:r>
              <a:rPr lang="ru-RU" dirty="0" smtClean="0">
                <a:latin typeface="Candara" pitchFamily="34" charset="0"/>
              </a:rPr>
              <a:t>     </a:t>
            </a:r>
            <a:r>
              <a:rPr lang="ru-RU" b="1" dirty="0" smtClean="0">
                <a:latin typeface="Candara" pitchFamily="34" charset="0"/>
              </a:rPr>
              <a:t>Машинное </a:t>
            </a:r>
            <a:r>
              <a:rPr lang="ru-RU" b="1" dirty="0" smtClean="0">
                <a:latin typeface="Candara" pitchFamily="34" charset="0"/>
              </a:rPr>
              <a:t>обучение без учителя </a:t>
            </a:r>
            <a:r>
              <a:rPr lang="ru-RU" dirty="0" smtClean="0">
                <a:latin typeface="Candara" pitchFamily="34" charset="0"/>
              </a:rPr>
              <a:t>представляет собой, наверное, наиболее интересный и в то же время наименее точный метод анализа тональности. Одним из примеров данного метода может быть автоматическая кластеризация документов.</a:t>
            </a:r>
            <a:endParaRPr lang="ru-RU" dirty="0">
              <a:latin typeface="Candara" pitchFamily="34" charset="0"/>
            </a:endParaRPr>
          </a:p>
        </p:txBody>
      </p:sp>
      <p:sp>
        <p:nvSpPr>
          <p:cNvPr id="4" name="TextBox 3"/>
          <p:cNvSpPr txBox="1"/>
          <p:nvPr/>
        </p:nvSpPr>
        <p:spPr>
          <a:xfrm>
            <a:off x="357158" y="285729"/>
            <a:ext cx="8215370" cy="707886"/>
          </a:xfrm>
          <a:prstGeom prst="rect">
            <a:avLst/>
          </a:prstGeom>
          <a:noFill/>
        </p:spPr>
        <p:txBody>
          <a:bodyPr wrap="square" rtlCol="0">
            <a:spAutoFit/>
          </a:bodyPr>
          <a:lstStyle/>
          <a:p>
            <a:pPr algn="r"/>
            <a:r>
              <a:rPr lang="en-US" sz="2000" dirty="0" smtClean="0">
                <a:latin typeface="Candara" pitchFamily="34" charset="0"/>
              </a:rPr>
              <a:t>Sentiment </a:t>
            </a:r>
            <a:r>
              <a:rPr lang="en-US" sz="2000" dirty="0" smtClean="0">
                <a:latin typeface="Candara" pitchFamily="34" charset="0"/>
              </a:rPr>
              <a:t>analysis</a:t>
            </a:r>
            <a:endParaRPr lang="ru-RU" sz="2000" dirty="0" smtClean="0">
              <a:latin typeface="Candara" pitchFamily="34" charset="0"/>
            </a:endParaRPr>
          </a:p>
          <a:p>
            <a:pPr algn="r"/>
            <a:endParaRPr lang="en-US" sz="2000" dirty="0">
              <a:latin typeface="Candara"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00108"/>
            <a:ext cx="8229600" cy="5126055"/>
          </a:xfrm>
        </p:spPr>
        <p:txBody>
          <a:bodyPr>
            <a:normAutofit/>
          </a:bodyPr>
          <a:lstStyle/>
          <a:p>
            <a:pPr>
              <a:lnSpc>
                <a:spcPct val="110000"/>
              </a:lnSpc>
              <a:buNone/>
            </a:pPr>
            <a:r>
              <a:rPr lang="ru-RU" sz="1500" dirty="0" smtClean="0">
                <a:latin typeface="Candara" pitchFamily="34" charset="0"/>
              </a:rPr>
              <a:t> </a:t>
            </a:r>
            <a:r>
              <a:rPr lang="ru-RU" sz="1500" dirty="0" smtClean="0">
                <a:latin typeface="Candara" pitchFamily="34" charset="0"/>
              </a:rPr>
              <a:t>       Качество </a:t>
            </a:r>
            <a:r>
              <a:rPr lang="ru-RU" sz="1500" dirty="0" smtClean="0">
                <a:latin typeface="Candara" pitchFamily="34" charset="0"/>
              </a:rPr>
              <a:t>результатов напрямую </a:t>
            </a:r>
            <a:r>
              <a:rPr lang="ru-RU" sz="1500" dirty="0" smtClean="0">
                <a:latin typeface="Candara" pitchFamily="34" charset="0"/>
              </a:rPr>
              <a:t>зависит </a:t>
            </a:r>
            <a:r>
              <a:rPr lang="ru-RU" sz="1500" dirty="0" smtClean="0">
                <a:latin typeface="Candara" pitchFamily="34" charset="0"/>
              </a:rPr>
              <a:t>от того, как мы представим документ для классификатора, а именно, какой набор характеристик мы будем использовать для составления вектора признаков. Наиболее распространенный способ представления документа в задачах </a:t>
            </a:r>
            <a:r>
              <a:rPr lang="ru-RU" sz="1500" dirty="0" err="1" smtClean="0">
                <a:latin typeface="Candara" pitchFamily="34" charset="0"/>
              </a:rPr>
              <a:t>комп</a:t>
            </a:r>
            <a:r>
              <a:rPr lang="ru-RU" sz="1500" dirty="0" smtClean="0">
                <a:latin typeface="Candara" pitchFamily="34" charset="0"/>
              </a:rPr>
              <a:t>. лингвистики и поиска — это либо в виде набора слов (</a:t>
            </a:r>
            <a:r>
              <a:rPr lang="ru-RU" sz="1500" dirty="0" err="1" smtClean="0">
                <a:latin typeface="Candara" pitchFamily="34" charset="0"/>
              </a:rPr>
              <a:t>bag-of-words</a:t>
            </a:r>
            <a:r>
              <a:rPr lang="ru-RU" sz="1500" dirty="0" smtClean="0">
                <a:latin typeface="Candara" pitchFamily="34" charset="0"/>
              </a:rPr>
              <a:t>) </a:t>
            </a:r>
            <a:r>
              <a:rPr lang="ru-RU" sz="1500" dirty="0" smtClean="0">
                <a:latin typeface="Candara" pitchFamily="34" charset="0"/>
              </a:rPr>
              <a:t>, либо </a:t>
            </a:r>
            <a:r>
              <a:rPr lang="ru-RU" sz="1500" dirty="0" smtClean="0">
                <a:latin typeface="Candara" pitchFamily="34" charset="0"/>
              </a:rPr>
              <a:t>в виде набора N-грамм. </a:t>
            </a:r>
            <a:endParaRPr lang="ru-RU" sz="1500" dirty="0">
              <a:latin typeface="Candara" pitchFamily="34" charset="0"/>
            </a:endParaRPr>
          </a:p>
        </p:txBody>
      </p:sp>
      <p:sp>
        <p:nvSpPr>
          <p:cNvPr id="4" name="TextBox 3"/>
          <p:cNvSpPr txBox="1"/>
          <p:nvPr/>
        </p:nvSpPr>
        <p:spPr>
          <a:xfrm>
            <a:off x="357158" y="285729"/>
            <a:ext cx="8215370" cy="707886"/>
          </a:xfrm>
          <a:prstGeom prst="rect">
            <a:avLst/>
          </a:prstGeom>
          <a:noFill/>
        </p:spPr>
        <p:txBody>
          <a:bodyPr wrap="square" rtlCol="0">
            <a:spAutoFit/>
          </a:bodyPr>
          <a:lstStyle/>
          <a:p>
            <a:pPr algn="r"/>
            <a:r>
              <a:rPr lang="en-US" sz="2000" dirty="0" smtClean="0">
                <a:latin typeface="Candara" pitchFamily="34" charset="0"/>
              </a:rPr>
              <a:t>Sentiment </a:t>
            </a:r>
            <a:r>
              <a:rPr lang="en-US" sz="2000" dirty="0" smtClean="0">
                <a:latin typeface="Candara" pitchFamily="34" charset="0"/>
              </a:rPr>
              <a:t>analysis</a:t>
            </a:r>
            <a:endParaRPr lang="ru-RU" sz="2000" dirty="0" smtClean="0">
              <a:latin typeface="Candara" pitchFamily="34" charset="0"/>
            </a:endParaRPr>
          </a:p>
          <a:p>
            <a:pPr algn="r"/>
            <a:endParaRPr lang="en-US" sz="2000" dirty="0">
              <a:latin typeface="Candara" pitchFamily="34" charset="0"/>
            </a:endParaRPr>
          </a:p>
        </p:txBody>
      </p:sp>
      <p:pic>
        <p:nvPicPr>
          <p:cNvPr id="5" name="Рисунок 4" descr="4.png"/>
          <p:cNvPicPr>
            <a:picLocks noChangeAspect="1"/>
          </p:cNvPicPr>
          <p:nvPr/>
        </p:nvPicPr>
        <p:blipFill>
          <a:blip r:embed="rId2"/>
          <a:stretch>
            <a:fillRect/>
          </a:stretch>
        </p:blipFill>
        <p:spPr>
          <a:xfrm>
            <a:off x="1571604" y="2357430"/>
            <a:ext cx="5657850" cy="368617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142984"/>
            <a:ext cx="8229600" cy="4983179"/>
          </a:xfrm>
        </p:spPr>
        <p:txBody>
          <a:bodyPr>
            <a:normAutofit/>
          </a:bodyPr>
          <a:lstStyle/>
          <a:p>
            <a:pPr>
              <a:lnSpc>
                <a:spcPct val="120000"/>
              </a:lnSpc>
              <a:buNone/>
            </a:pPr>
            <a:r>
              <a:rPr lang="ru-RU" sz="1800" dirty="0" smtClean="0">
                <a:latin typeface="Candara" pitchFamily="34" charset="0"/>
              </a:rPr>
              <a:t>  </a:t>
            </a:r>
            <a:r>
              <a:rPr lang="ru-RU" sz="1800" dirty="0" smtClean="0">
                <a:latin typeface="Candara" pitchFamily="34" charset="0"/>
              </a:rPr>
              <a:t>     Следующим </a:t>
            </a:r>
            <a:r>
              <a:rPr lang="ru-RU" sz="1800" dirty="0" smtClean="0">
                <a:latin typeface="Candara" pitchFamily="34" charset="0"/>
              </a:rPr>
              <a:t>шагом в составлении вектора признаков является присваивание каждому признаку его вес. Для некоторых классификаторов это является необязательным, например, для байесовского классификатора, т.к. он сам высчитывает вероятность для признаков. Но если вы используете метод опорных векторов, то задание весов может заметно улучшить результаты</a:t>
            </a:r>
            <a:r>
              <a:rPr lang="ru-RU" sz="1800" dirty="0" smtClean="0">
                <a:latin typeface="Candara" pitchFamily="34" charset="0"/>
              </a:rPr>
              <a:t>.</a:t>
            </a:r>
          </a:p>
          <a:p>
            <a:pPr>
              <a:lnSpc>
                <a:spcPct val="120000"/>
              </a:lnSpc>
              <a:buNone/>
            </a:pPr>
            <a:r>
              <a:rPr lang="ru-RU" sz="1800" dirty="0" smtClean="0">
                <a:latin typeface="Candara" pitchFamily="34" charset="0"/>
              </a:rPr>
              <a:t>       Оценивая веса методом </a:t>
            </a:r>
            <a:r>
              <a:rPr lang="en-US" sz="1800" dirty="0" smtClean="0">
                <a:latin typeface="Candara" pitchFamily="34" charset="0"/>
              </a:rPr>
              <a:t>TF-IDF</a:t>
            </a:r>
            <a:r>
              <a:rPr lang="ru-RU" sz="1800" dirty="0" smtClean="0">
                <a:latin typeface="Candara" pitchFamily="34" charset="0"/>
              </a:rPr>
              <a:t>,  получаем следующий вектор </a:t>
            </a:r>
            <a:r>
              <a:rPr lang="ru-RU" sz="1800" dirty="0" smtClean="0">
                <a:latin typeface="Candara" pitchFamily="34" charset="0"/>
              </a:rPr>
              <a:t>(мы опускаем слова с весом = 0): </a:t>
            </a:r>
            <a:endParaRPr lang="ru-RU" sz="1800" dirty="0" smtClean="0">
              <a:latin typeface="Candara" pitchFamily="34" charset="0"/>
            </a:endParaRPr>
          </a:p>
          <a:p>
            <a:pPr>
              <a:lnSpc>
                <a:spcPct val="120000"/>
              </a:lnSpc>
              <a:buNone/>
            </a:pPr>
            <a:r>
              <a:rPr lang="ru-RU" sz="1800" dirty="0" smtClean="0">
                <a:latin typeface="Candara" pitchFamily="34" charset="0"/>
              </a:rPr>
              <a:t>                                     {"</a:t>
            </a:r>
            <a:r>
              <a:rPr lang="ru-RU" sz="1800" dirty="0" smtClean="0">
                <a:latin typeface="Candara" pitchFamily="34" charset="0"/>
              </a:rPr>
              <a:t>я": 1, "люблю": 1, "черный": 1, "кофе": 1}</a:t>
            </a:r>
            <a:endParaRPr lang="ru-RU" sz="1800" dirty="0">
              <a:latin typeface="Candara" pitchFamily="34" charset="0"/>
            </a:endParaRPr>
          </a:p>
        </p:txBody>
      </p:sp>
      <p:sp>
        <p:nvSpPr>
          <p:cNvPr id="4" name="TextBox 3"/>
          <p:cNvSpPr txBox="1"/>
          <p:nvPr/>
        </p:nvSpPr>
        <p:spPr>
          <a:xfrm>
            <a:off x="357158" y="285729"/>
            <a:ext cx="8215370" cy="707886"/>
          </a:xfrm>
          <a:prstGeom prst="rect">
            <a:avLst/>
          </a:prstGeom>
          <a:noFill/>
        </p:spPr>
        <p:txBody>
          <a:bodyPr wrap="square" rtlCol="0">
            <a:spAutoFit/>
          </a:bodyPr>
          <a:lstStyle/>
          <a:p>
            <a:pPr algn="r"/>
            <a:r>
              <a:rPr lang="en-US" sz="2000" dirty="0" smtClean="0">
                <a:latin typeface="Candara" pitchFamily="34" charset="0"/>
              </a:rPr>
              <a:t>Sentiment </a:t>
            </a:r>
            <a:r>
              <a:rPr lang="en-US" sz="2000" dirty="0" smtClean="0">
                <a:latin typeface="Candara" pitchFamily="34" charset="0"/>
              </a:rPr>
              <a:t>analysis</a:t>
            </a:r>
            <a:endParaRPr lang="ru-RU" sz="2000" dirty="0" smtClean="0">
              <a:latin typeface="Candara" pitchFamily="34" charset="0"/>
            </a:endParaRPr>
          </a:p>
          <a:p>
            <a:pPr algn="r"/>
            <a:endParaRPr lang="en-US" sz="2000" dirty="0">
              <a:latin typeface="Candara"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Содержимое 4"/>
          <p:cNvGraphicFramePr>
            <a:graphicFrameLocks noGrp="1"/>
          </p:cNvGraphicFramePr>
          <p:nvPr>
            <p:ph idx="1"/>
          </p:nvPr>
        </p:nvGraphicFramePr>
        <p:xfrm>
          <a:off x="457200" y="1071563"/>
          <a:ext cx="8229600" cy="1280160"/>
        </p:xfrm>
        <a:graphic>
          <a:graphicData uri="http://schemas.openxmlformats.org/drawingml/2006/table">
            <a:tbl>
              <a:tblPr firstRow="1" bandRow="1">
                <a:tableStyleId>{2A488322-F2BA-4B5B-9748-0D474271808F}</a:tableStyleId>
              </a:tblPr>
              <a:tblGrid>
                <a:gridCol w="2057400"/>
                <a:gridCol w="2057400"/>
                <a:gridCol w="2057400"/>
                <a:gridCol w="2057400"/>
              </a:tblGrid>
              <a:tr h="285748">
                <a:tc>
                  <a:txBody>
                    <a:bodyPr/>
                    <a:lstStyle/>
                    <a:p>
                      <a:r>
                        <a:rPr lang="ru-RU" sz="1500" dirty="0" smtClean="0"/>
                        <a:t>Признаки</a:t>
                      </a:r>
                      <a:endParaRPr lang="ru-RU" sz="1500" dirty="0">
                        <a:latin typeface="Candara" pitchFamily="34" charset="0"/>
                      </a:endParaRPr>
                    </a:p>
                  </a:txBody>
                  <a:tcPr/>
                </a:tc>
                <a:tc>
                  <a:txBody>
                    <a:bodyPr/>
                    <a:lstStyle/>
                    <a:p>
                      <a:r>
                        <a:rPr lang="en-US" sz="1500" dirty="0" smtClean="0"/>
                        <a:t>NB</a:t>
                      </a:r>
                      <a:endParaRPr lang="ru-RU" sz="1500" dirty="0">
                        <a:latin typeface="Candara" pitchFamily="34" charset="0"/>
                      </a:endParaRPr>
                    </a:p>
                  </a:txBody>
                  <a:tcPr/>
                </a:tc>
                <a:tc>
                  <a:txBody>
                    <a:bodyPr/>
                    <a:lstStyle/>
                    <a:p>
                      <a:r>
                        <a:rPr lang="en-US" sz="1500" dirty="0" smtClean="0"/>
                        <a:t>SVM</a:t>
                      </a:r>
                      <a:endParaRPr lang="ru-RU" sz="1500" dirty="0">
                        <a:latin typeface="Candara" pitchFamily="34" charset="0"/>
                      </a:endParaRPr>
                    </a:p>
                  </a:txBody>
                  <a:tcPr/>
                </a:tc>
                <a:tc>
                  <a:txBody>
                    <a:bodyPr/>
                    <a:lstStyle/>
                    <a:p>
                      <a:r>
                        <a:rPr lang="en-US" sz="1500" dirty="0" err="1" smtClean="0"/>
                        <a:t>SVM+delta</a:t>
                      </a:r>
                      <a:endParaRPr lang="ru-RU" sz="1500" dirty="0">
                        <a:latin typeface="Candara" pitchFamily="34" charset="0"/>
                      </a:endParaRPr>
                    </a:p>
                  </a:txBody>
                  <a:tcPr/>
                </a:tc>
              </a:tr>
              <a:tr h="285748">
                <a:tc>
                  <a:txBody>
                    <a:bodyPr/>
                    <a:lstStyle/>
                    <a:p>
                      <a:r>
                        <a:rPr lang="ru-RU" sz="1500" dirty="0" err="1" smtClean="0"/>
                        <a:t>униграммы</a:t>
                      </a:r>
                      <a:endParaRPr lang="ru-RU" sz="1500" dirty="0">
                        <a:latin typeface="Candara" pitchFamily="34" charset="0"/>
                      </a:endParaRPr>
                    </a:p>
                  </a:txBody>
                  <a:tcPr/>
                </a:tc>
                <a:tc>
                  <a:txBody>
                    <a:bodyPr/>
                    <a:lstStyle/>
                    <a:p>
                      <a:r>
                        <a:rPr lang="ru-RU" sz="1500" dirty="0" smtClean="0"/>
                        <a:t>85.5</a:t>
                      </a:r>
                      <a:endParaRPr lang="ru-RU" sz="1500" dirty="0">
                        <a:latin typeface="Candara" pitchFamily="34" charset="0"/>
                      </a:endParaRPr>
                    </a:p>
                  </a:txBody>
                  <a:tcPr/>
                </a:tc>
                <a:tc>
                  <a:txBody>
                    <a:bodyPr/>
                    <a:lstStyle/>
                    <a:p>
                      <a:r>
                        <a:rPr lang="ru-RU" sz="1500" dirty="0" smtClean="0"/>
                        <a:t>82.5</a:t>
                      </a:r>
                      <a:endParaRPr lang="ru-RU" sz="1500" dirty="0">
                        <a:latin typeface="Candara" pitchFamily="34" charset="0"/>
                      </a:endParaRPr>
                    </a:p>
                  </a:txBody>
                  <a:tcPr/>
                </a:tc>
                <a:tc>
                  <a:txBody>
                    <a:bodyPr/>
                    <a:lstStyle/>
                    <a:p>
                      <a:r>
                        <a:rPr lang="ru-RU" sz="1500" dirty="0" smtClean="0"/>
                        <a:t>86.2</a:t>
                      </a:r>
                      <a:endParaRPr lang="ru-RU" sz="1500" dirty="0">
                        <a:latin typeface="Candara" pitchFamily="34" charset="0"/>
                      </a:endParaRPr>
                    </a:p>
                  </a:txBody>
                  <a:tcPr/>
                </a:tc>
              </a:tr>
              <a:tr h="285748">
                <a:tc>
                  <a:txBody>
                    <a:bodyPr/>
                    <a:lstStyle/>
                    <a:p>
                      <a:r>
                        <a:rPr lang="ru-RU" sz="1500" dirty="0" smtClean="0"/>
                        <a:t>биграммы</a:t>
                      </a:r>
                      <a:endParaRPr lang="ru-RU" sz="1500" dirty="0">
                        <a:latin typeface="Candara" pitchFamily="34" charset="0"/>
                      </a:endParaRPr>
                    </a:p>
                  </a:txBody>
                  <a:tcPr/>
                </a:tc>
                <a:tc>
                  <a:txBody>
                    <a:bodyPr/>
                    <a:lstStyle/>
                    <a:p>
                      <a:r>
                        <a:rPr lang="ru-RU" sz="1500" dirty="0" smtClean="0"/>
                        <a:t>84.9</a:t>
                      </a:r>
                      <a:endParaRPr lang="ru-RU" sz="1500" dirty="0">
                        <a:latin typeface="Candara" pitchFamily="34" charset="0"/>
                      </a:endParaRPr>
                    </a:p>
                  </a:txBody>
                  <a:tcPr/>
                </a:tc>
                <a:tc>
                  <a:txBody>
                    <a:bodyPr/>
                    <a:lstStyle/>
                    <a:p>
                      <a:r>
                        <a:rPr lang="ru-RU" sz="1500" dirty="0" smtClean="0"/>
                        <a:t>86.5</a:t>
                      </a:r>
                      <a:endParaRPr lang="ru-RU" sz="1500" dirty="0">
                        <a:latin typeface="Candara" pitchFamily="34" charset="0"/>
                      </a:endParaRPr>
                    </a:p>
                  </a:txBody>
                  <a:tcPr/>
                </a:tc>
                <a:tc>
                  <a:txBody>
                    <a:bodyPr/>
                    <a:lstStyle/>
                    <a:p>
                      <a:r>
                        <a:rPr lang="ru-RU" sz="1500" dirty="0" smtClean="0"/>
                        <a:t>87.8</a:t>
                      </a:r>
                      <a:endParaRPr lang="ru-RU" sz="1500" dirty="0">
                        <a:latin typeface="Candara" pitchFamily="34" charset="0"/>
                      </a:endParaRPr>
                    </a:p>
                  </a:txBody>
                  <a:tcPr/>
                </a:tc>
              </a:tr>
              <a:tr h="285748">
                <a:tc>
                  <a:txBody>
                    <a:bodyPr/>
                    <a:lstStyle/>
                    <a:p>
                      <a:r>
                        <a:rPr lang="ru-RU" sz="1500" dirty="0" smtClean="0"/>
                        <a:t>комбинация</a:t>
                      </a:r>
                      <a:endParaRPr lang="ru-RU" sz="1500" dirty="0">
                        <a:latin typeface="Candara" pitchFamily="34" charset="0"/>
                      </a:endParaRPr>
                    </a:p>
                  </a:txBody>
                  <a:tcPr/>
                </a:tc>
                <a:tc>
                  <a:txBody>
                    <a:bodyPr/>
                    <a:lstStyle/>
                    <a:p>
                      <a:r>
                        <a:rPr lang="ru-RU" sz="1500" dirty="0" smtClean="0"/>
                        <a:t>86.5</a:t>
                      </a:r>
                      <a:endParaRPr lang="ru-RU" sz="1500" dirty="0">
                        <a:latin typeface="Candara" pitchFamily="34" charset="0"/>
                      </a:endParaRPr>
                    </a:p>
                  </a:txBody>
                  <a:tcPr/>
                </a:tc>
                <a:tc>
                  <a:txBody>
                    <a:bodyPr/>
                    <a:lstStyle/>
                    <a:p>
                      <a:r>
                        <a:rPr lang="ru-RU" sz="1500" dirty="0" smtClean="0"/>
                        <a:t>88.4</a:t>
                      </a:r>
                      <a:endParaRPr lang="ru-RU" sz="1500" dirty="0">
                        <a:latin typeface="Candara" pitchFamily="34" charset="0"/>
                      </a:endParaRPr>
                    </a:p>
                  </a:txBody>
                  <a:tcPr/>
                </a:tc>
                <a:tc>
                  <a:txBody>
                    <a:bodyPr/>
                    <a:lstStyle/>
                    <a:p>
                      <a:r>
                        <a:rPr lang="ru-RU" sz="1500" dirty="0" smtClean="0"/>
                        <a:t>90.8</a:t>
                      </a:r>
                      <a:endParaRPr lang="ru-RU" sz="1500" dirty="0">
                        <a:latin typeface="Candara" pitchFamily="34" charset="0"/>
                      </a:endParaRPr>
                    </a:p>
                  </a:txBody>
                  <a:tcPr/>
                </a:tc>
              </a:tr>
            </a:tbl>
          </a:graphicData>
        </a:graphic>
      </p:graphicFrame>
      <p:sp>
        <p:nvSpPr>
          <p:cNvPr id="4" name="TextBox 3"/>
          <p:cNvSpPr txBox="1"/>
          <p:nvPr/>
        </p:nvSpPr>
        <p:spPr>
          <a:xfrm>
            <a:off x="357158" y="285729"/>
            <a:ext cx="8215370" cy="707886"/>
          </a:xfrm>
          <a:prstGeom prst="rect">
            <a:avLst/>
          </a:prstGeom>
          <a:noFill/>
        </p:spPr>
        <p:txBody>
          <a:bodyPr wrap="square" rtlCol="0">
            <a:spAutoFit/>
          </a:bodyPr>
          <a:lstStyle/>
          <a:p>
            <a:pPr algn="r"/>
            <a:r>
              <a:rPr lang="en-US" sz="2000" dirty="0" smtClean="0">
                <a:latin typeface="Candara" pitchFamily="34" charset="0"/>
              </a:rPr>
              <a:t>Sentiment </a:t>
            </a:r>
            <a:r>
              <a:rPr lang="en-US" sz="2000" dirty="0" smtClean="0">
                <a:latin typeface="Candara" pitchFamily="34" charset="0"/>
              </a:rPr>
              <a:t>analysis</a:t>
            </a:r>
            <a:r>
              <a:rPr lang="ru-RU" sz="2000" dirty="0" smtClean="0">
                <a:latin typeface="Candara" pitchFamily="34" charset="0"/>
              </a:rPr>
              <a:t> – что лучше?</a:t>
            </a:r>
          </a:p>
          <a:p>
            <a:pPr algn="r"/>
            <a:endParaRPr lang="en-US" sz="2000" dirty="0">
              <a:latin typeface="Candara" pitchFamily="34" charset="0"/>
            </a:endParaRPr>
          </a:p>
        </p:txBody>
      </p:sp>
      <p:pic>
        <p:nvPicPr>
          <p:cNvPr id="6" name="Рисунок 5" descr="5.png"/>
          <p:cNvPicPr>
            <a:picLocks noChangeAspect="1"/>
          </p:cNvPicPr>
          <p:nvPr/>
        </p:nvPicPr>
        <p:blipFill>
          <a:blip r:embed="rId2"/>
          <a:stretch>
            <a:fillRect/>
          </a:stretch>
        </p:blipFill>
        <p:spPr>
          <a:xfrm>
            <a:off x="3571868" y="2571744"/>
            <a:ext cx="4857744" cy="3533775"/>
          </a:xfrm>
          <a:prstGeom prst="rect">
            <a:avLst/>
          </a:prstGeom>
        </p:spPr>
      </p:pic>
      <p:sp>
        <p:nvSpPr>
          <p:cNvPr id="7" name="TextBox 6"/>
          <p:cNvSpPr txBox="1"/>
          <p:nvPr/>
        </p:nvSpPr>
        <p:spPr>
          <a:xfrm>
            <a:off x="428596" y="2857496"/>
            <a:ext cx="3571900" cy="2800767"/>
          </a:xfrm>
          <a:prstGeom prst="rect">
            <a:avLst/>
          </a:prstGeom>
          <a:noFill/>
        </p:spPr>
        <p:txBody>
          <a:bodyPr wrap="square" rtlCol="0">
            <a:spAutoFit/>
          </a:bodyPr>
          <a:lstStyle/>
          <a:p>
            <a:r>
              <a:rPr lang="ru-RU" sz="1600" dirty="0" smtClean="0">
                <a:latin typeface="Candara" pitchFamily="34" charset="0"/>
              </a:rPr>
              <a:t>Из результатов видно, что для данной коллекции лучшие результаты показывает метод опорных векторов с функцией взвешивания дельта TF-IDF. Если же использовать обычную бинарную функцию, то оба классификатора (NB и SVM) показывают примерно одинаковые результаты. Комбинация </a:t>
            </a:r>
            <a:r>
              <a:rPr lang="ru-RU" sz="1600" dirty="0" err="1" smtClean="0">
                <a:latin typeface="Candara" pitchFamily="34" charset="0"/>
              </a:rPr>
              <a:t>униграммов</a:t>
            </a:r>
            <a:r>
              <a:rPr lang="ru-RU" sz="1600" dirty="0" smtClean="0">
                <a:latin typeface="Candara" pitchFamily="34" charset="0"/>
              </a:rPr>
              <a:t> и биграммов дает лучше результаты во всех тестах.</a:t>
            </a:r>
            <a:endParaRPr lang="ru-RU" sz="1600" dirty="0">
              <a:latin typeface="Candara"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D44B"/>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a:bodyPr>
          <a:lstStyle/>
          <a:p>
            <a:r>
              <a:rPr lang="ru-RU" b="1" dirty="0" smtClean="0">
                <a:latin typeface="Candara" pitchFamily="34" charset="0"/>
              </a:rPr>
              <a:t>Спасибо за внимание!</a:t>
            </a:r>
            <a:endParaRPr lang="ru-RU" b="1" dirty="0">
              <a:latin typeface="Candara" pitchFamily="34" charset="0"/>
            </a:endParaRPr>
          </a:p>
        </p:txBody>
      </p:sp>
      <p:sp>
        <p:nvSpPr>
          <p:cNvPr id="3" name="Подзаголовок 2"/>
          <p:cNvSpPr>
            <a:spLocks noGrp="1"/>
          </p:cNvSpPr>
          <p:nvPr>
            <p:ph type="subTitle" idx="1"/>
          </p:nvPr>
        </p:nvSpPr>
        <p:spPr/>
        <p:txBody>
          <a:bodyPr/>
          <a:lstStyle/>
          <a:p>
            <a:r>
              <a:rPr lang="ru-RU" dirty="0" smtClean="0">
                <a:solidFill>
                  <a:schemeClr val="tx1"/>
                </a:solidFill>
                <a:latin typeface="Candara" pitchFamily="34" charset="0"/>
              </a:rPr>
              <a:t>Вопросы? </a:t>
            </a:r>
            <a:r>
              <a:rPr lang="ru-RU" dirty="0" smtClean="0">
                <a:solidFill>
                  <a:schemeClr val="tx1"/>
                </a:solidFill>
                <a:latin typeface="Candara" pitchFamily="34" charset="0"/>
                <a:sym typeface="Wingdings" pitchFamily="2" charset="2"/>
              </a:rPr>
              <a:t></a:t>
            </a:r>
            <a:endParaRPr lang="ru-RU" dirty="0">
              <a:solidFill>
                <a:schemeClr val="tx1"/>
              </a:solidFill>
              <a:latin typeface="Candara" pitchFamily="34" charset="0"/>
            </a:endParaRPr>
          </a:p>
        </p:txBody>
      </p:sp>
    </p:spTree>
    <p:extLst>
      <p:ext uri="{BB962C8B-B14F-4D97-AF65-F5344CB8AC3E}">
        <p14:creationId xmlns="" xmlns:p14="http://schemas.microsoft.com/office/powerpoint/2010/main" val="39271372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00108"/>
            <a:ext cx="8229600" cy="5126055"/>
          </a:xfrm>
        </p:spPr>
        <p:txBody>
          <a:bodyPr>
            <a:normAutofit/>
          </a:bodyPr>
          <a:lstStyle/>
          <a:p>
            <a:r>
              <a:rPr lang="ru-RU" sz="2500" dirty="0" smtClean="0">
                <a:latin typeface="Candara" pitchFamily="34" charset="0"/>
              </a:rPr>
              <a:t>Что такое модель векторного пространства? Для чего она нужна? В чем ее преимущества?</a:t>
            </a:r>
            <a:endParaRPr lang="en-US" sz="2500" dirty="0" smtClean="0">
              <a:latin typeface="Candara" pitchFamily="34" charset="0"/>
            </a:endParaRPr>
          </a:p>
          <a:p>
            <a:r>
              <a:rPr lang="ru-RU" sz="2500" dirty="0" smtClean="0">
                <a:latin typeface="Candara" pitchFamily="34" charset="0"/>
              </a:rPr>
              <a:t>В чем суть составления аннотаций?</a:t>
            </a:r>
          </a:p>
          <a:p>
            <a:r>
              <a:rPr lang="ru-RU" sz="2500" dirty="0" smtClean="0">
                <a:latin typeface="Candara" pitchFamily="34" charset="0"/>
              </a:rPr>
              <a:t>Какие подходы в анализе тональностей вы знаете?</a:t>
            </a:r>
          </a:p>
          <a:p>
            <a:endParaRPr lang="ru-RU" sz="2500" dirty="0" smtClean="0">
              <a:latin typeface="Candara" pitchFamily="34" charset="0"/>
            </a:endParaRPr>
          </a:p>
          <a:p>
            <a:endParaRPr lang="ru-RU" sz="2500" dirty="0">
              <a:latin typeface="Candara" pitchFamily="34" charset="0"/>
            </a:endParaRPr>
          </a:p>
        </p:txBody>
      </p:sp>
      <p:sp>
        <p:nvSpPr>
          <p:cNvPr id="5" name="TextBox 4"/>
          <p:cNvSpPr txBox="1"/>
          <p:nvPr/>
        </p:nvSpPr>
        <p:spPr>
          <a:xfrm>
            <a:off x="357158" y="285729"/>
            <a:ext cx="8215370" cy="707886"/>
          </a:xfrm>
          <a:prstGeom prst="rect">
            <a:avLst/>
          </a:prstGeom>
          <a:noFill/>
        </p:spPr>
        <p:txBody>
          <a:bodyPr wrap="square" rtlCol="0">
            <a:spAutoFit/>
          </a:bodyPr>
          <a:lstStyle/>
          <a:p>
            <a:pPr algn="r"/>
            <a:r>
              <a:rPr lang="ru-RU" sz="2000" dirty="0" smtClean="0">
                <a:latin typeface="Candara" pitchFamily="34" charset="0"/>
              </a:rPr>
              <a:t>Вопросы</a:t>
            </a:r>
            <a:endParaRPr lang="ru-RU" sz="2000" dirty="0" smtClean="0">
              <a:latin typeface="Candara" pitchFamily="34" charset="0"/>
            </a:endParaRPr>
          </a:p>
          <a:p>
            <a:pPr algn="r"/>
            <a:endParaRPr lang="en-US" sz="2000" dirty="0">
              <a:latin typeface="Candara"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Кластеризация документов – подготовка</a:t>
            </a:r>
            <a:endParaRPr lang="ru-RU" sz="2800" dirty="0">
              <a:latin typeface="Candara" pitchFamily="34" charset="0"/>
            </a:endParaRPr>
          </a:p>
        </p:txBody>
      </p:sp>
      <p:sp>
        <p:nvSpPr>
          <p:cNvPr id="6" name="Содержимое 5"/>
          <p:cNvSpPr>
            <a:spLocks noGrp="1"/>
          </p:cNvSpPr>
          <p:nvPr>
            <p:ph idx="1"/>
          </p:nvPr>
        </p:nvSpPr>
        <p:spPr>
          <a:xfrm>
            <a:off x="457200" y="1285860"/>
            <a:ext cx="8229600" cy="4840303"/>
          </a:xfrm>
        </p:spPr>
        <p:txBody>
          <a:bodyPr>
            <a:normAutofit/>
          </a:bodyPr>
          <a:lstStyle/>
          <a:p>
            <a:pPr>
              <a:buNone/>
            </a:pPr>
            <a:r>
              <a:rPr lang="ru-RU" dirty="0" smtClean="0"/>
              <a:t>    </a:t>
            </a:r>
            <a:r>
              <a:rPr lang="ru-RU" sz="2800" dirty="0" smtClean="0">
                <a:latin typeface="Candara" pitchFamily="34" charset="0"/>
              </a:rPr>
              <a:t>Эта модель представляет документы матрицей слов и документов:</a:t>
            </a:r>
          </a:p>
          <a:p>
            <a:pPr>
              <a:buNone/>
            </a:pPr>
            <a:endParaRPr lang="en-US" dirty="0" smtClean="0">
              <a:latin typeface="Candara" pitchFamily="34" charset="0"/>
            </a:endParaRPr>
          </a:p>
          <a:p>
            <a:pPr marL="630238" lvl="1" indent="-230188">
              <a:buNone/>
              <a:tabLst>
                <a:tab pos="687388" algn="l"/>
                <a:tab pos="1144588" algn="l"/>
                <a:tab pos="1601788" algn="l"/>
                <a:tab pos="2058988" algn="l"/>
                <a:tab pos="2516188" algn="l"/>
                <a:tab pos="2973388" algn="l"/>
                <a:tab pos="3430588" algn="l"/>
                <a:tab pos="3887788" algn="l"/>
                <a:tab pos="4344988" algn="l"/>
                <a:tab pos="4802188" algn="l"/>
                <a:tab pos="5259388" algn="l"/>
                <a:tab pos="5716588" algn="l"/>
                <a:tab pos="6173788" algn="l"/>
                <a:tab pos="6630988" algn="l"/>
                <a:tab pos="7088188" algn="l"/>
                <a:tab pos="7545388" algn="l"/>
                <a:tab pos="8002588" algn="l"/>
                <a:tab pos="8459788" algn="l"/>
                <a:tab pos="8916988" algn="l"/>
                <a:tab pos="9374188" algn="l"/>
              </a:tabLst>
              <a:defRPr/>
            </a:pPr>
            <a:r>
              <a:rPr lang="ru-RU" dirty="0" smtClean="0">
                <a:latin typeface="Candara" pitchFamily="34" charset="0"/>
              </a:rPr>
              <a:t>Например, рассмотрим 2 документа:</a:t>
            </a:r>
            <a:endParaRPr lang="en-US" dirty="0">
              <a:latin typeface="Candara" pitchFamily="34" charset="0"/>
            </a:endParaRPr>
          </a:p>
          <a:p>
            <a:pPr marL="630238" lvl="1" indent="-230188">
              <a:buNone/>
              <a:tabLst>
                <a:tab pos="687388" algn="l"/>
                <a:tab pos="1144588" algn="l"/>
                <a:tab pos="1601788" algn="l"/>
                <a:tab pos="2058988" algn="l"/>
                <a:tab pos="2516188" algn="l"/>
                <a:tab pos="2973388" algn="l"/>
                <a:tab pos="3430588" algn="l"/>
                <a:tab pos="3887788" algn="l"/>
                <a:tab pos="4344988" algn="l"/>
                <a:tab pos="4802188" algn="l"/>
                <a:tab pos="5259388" algn="l"/>
                <a:tab pos="5716588" algn="l"/>
                <a:tab pos="6173788" algn="l"/>
                <a:tab pos="6630988" algn="l"/>
                <a:tab pos="7088188" algn="l"/>
                <a:tab pos="7545388" algn="l"/>
                <a:tab pos="8002588" algn="l"/>
                <a:tab pos="8459788" algn="l"/>
                <a:tab pos="8916988" algn="l"/>
                <a:tab pos="9374188" algn="l"/>
              </a:tabLst>
              <a:defRPr/>
            </a:pPr>
            <a:r>
              <a:rPr lang="en-US" dirty="0" smtClean="0">
                <a:latin typeface="Candara" pitchFamily="34" charset="0"/>
              </a:rPr>
              <a:t>D1 </a:t>
            </a:r>
            <a:r>
              <a:rPr lang="en-US" dirty="0">
                <a:latin typeface="Candara" pitchFamily="34" charset="0"/>
              </a:rPr>
              <a:t>= </a:t>
            </a:r>
            <a:r>
              <a:rPr lang="en-US" dirty="0" smtClean="0">
                <a:latin typeface="Candara" pitchFamily="34" charset="0"/>
              </a:rPr>
              <a:t>“</a:t>
            </a:r>
            <a:r>
              <a:rPr lang="ru-RU" dirty="0" smtClean="0">
                <a:latin typeface="Candara" pitchFamily="34" charset="0"/>
              </a:rPr>
              <a:t>Я люблю кластеризацию</a:t>
            </a:r>
            <a:r>
              <a:rPr lang="en-US" dirty="0" smtClean="0">
                <a:latin typeface="Candara" pitchFamily="34" charset="0"/>
              </a:rPr>
              <a:t>”</a:t>
            </a:r>
            <a:endParaRPr lang="en-US" dirty="0">
              <a:latin typeface="Candara" pitchFamily="34" charset="0"/>
            </a:endParaRPr>
          </a:p>
          <a:p>
            <a:pPr marL="630238" lvl="1" indent="-230188">
              <a:buNone/>
              <a:tabLst>
                <a:tab pos="687388" algn="l"/>
                <a:tab pos="1144588" algn="l"/>
                <a:tab pos="1601788" algn="l"/>
                <a:tab pos="2058988" algn="l"/>
                <a:tab pos="2516188" algn="l"/>
                <a:tab pos="2973388" algn="l"/>
                <a:tab pos="3430588" algn="l"/>
                <a:tab pos="3887788" algn="l"/>
                <a:tab pos="4344988" algn="l"/>
                <a:tab pos="4802188" algn="l"/>
                <a:tab pos="5259388" algn="l"/>
                <a:tab pos="5716588" algn="l"/>
                <a:tab pos="6173788" algn="l"/>
                <a:tab pos="6630988" algn="l"/>
                <a:tab pos="7088188" algn="l"/>
                <a:tab pos="7545388" algn="l"/>
                <a:tab pos="8002588" algn="l"/>
                <a:tab pos="8459788" algn="l"/>
                <a:tab pos="8916988" algn="l"/>
                <a:tab pos="9374188" algn="l"/>
              </a:tabLst>
              <a:defRPr/>
            </a:pPr>
            <a:r>
              <a:rPr lang="en-US" dirty="0">
                <a:latin typeface="Candara" pitchFamily="34" charset="0"/>
              </a:rPr>
              <a:t>D2 = </a:t>
            </a:r>
            <a:r>
              <a:rPr lang="en-US" dirty="0" smtClean="0">
                <a:latin typeface="Candara" pitchFamily="34" charset="0"/>
              </a:rPr>
              <a:t>“</a:t>
            </a:r>
            <a:r>
              <a:rPr lang="ru-RU" dirty="0" smtClean="0">
                <a:latin typeface="Candara" pitchFamily="34" charset="0"/>
              </a:rPr>
              <a:t>Я ненавижу </a:t>
            </a:r>
            <a:r>
              <a:rPr lang="ru-RU" dirty="0" err="1" smtClean="0">
                <a:latin typeface="Candara" pitchFamily="34" charset="0"/>
              </a:rPr>
              <a:t>ненавижу</a:t>
            </a:r>
            <a:r>
              <a:rPr lang="ru-RU" dirty="0" smtClean="0">
                <a:latin typeface="Candara" pitchFamily="34" charset="0"/>
              </a:rPr>
              <a:t> кластеризацию</a:t>
            </a:r>
            <a:r>
              <a:rPr lang="en-US" dirty="0" smtClean="0">
                <a:latin typeface="Candara" pitchFamily="34" charset="0"/>
              </a:rPr>
              <a:t>”</a:t>
            </a:r>
            <a:endParaRPr lang="ru-RU" dirty="0" smtClean="0">
              <a:latin typeface="Candara" pitchFamily="34" charset="0"/>
            </a:endParaRPr>
          </a:p>
          <a:p>
            <a:pPr marL="630238" lvl="1" indent="-230188">
              <a:buNone/>
              <a:tabLst>
                <a:tab pos="687388" algn="l"/>
                <a:tab pos="1144588" algn="l"/>
                <a:tab pos="1601788" algn="l"/>
                <a:tab pos="2058988" algn="l"/>
                <a:tab pos="2516188" algn="l"/>
                <a:tab pos="2973388" algn="l"/>
                <a:tab pos="3430588" algn="l"/>
                <a:tab pos="3887788" algn="l"/>
                <a:tab pos="4344988" algn="l"/>
                <a:tab pos="4802188" algn="l"/>
                <a:tab pos="5259388" algn="l"/>
                <a:tab pos="5716588" algn="l"/>
                <a:tab pos="6173788" algn="l"/>
                <a:tab pos="6630988" algn="l"/>
                <a:tab pos="7088188" algn="l"/>
                <a:tab pos="7545388" algn="l"/>
                <a:tab pos="8002588" algn="l"/>
                <a:tab pos="8459788" algn="l"/>
                <a:tab pos="8916988" algn="l"/>
                <a:tab pos="9374188" algn="l"/>
              </a:tabLst>
              <a:defRPr/>
            </a:pPr>
            <a:endParaRPr lang="en-US" dirty="0">
              <a:latin typeface="Candara" pitchFamily="34" charset="0"/>
            </a:endParaRPr>
          </a:p>
          <a:p>
            <a:pPr marL="230188" indent="-230188">
              <a:tabLst>
                <a:tab pos="687388" algn="l"/>
                <a:tab pos="1144588" algn="l"/>
                <a:tab pos="1601788" algn="l"/>
                <a:tab pos="2058988" algn="l"/>
                <a:tab pos="2516188" algn="l"/>
                <a:tab pos="2973388" algn="l"/>
                <a:tab pos="3430588" algn="l"/>
                <a:tab pos="3887788" algn="l"/>
                <a:tab pos="4344988" algn="l"/>
                <a:tab pos="4802188" algn="l"/>
                <a:tab pos="5259388" algn="l"/>
                <a:tab pos="5716588" algn="l"/>
                <a:tab pos="6173788" algn="l"/>
                <a:tab pos="6630988" algn="l"/>
                <a:tab pos="7088188" algn="l"/>
                <a:tab pos="7545388" algn="l"/>
                <a:tab pos="8002588" algn="l"/>
                <a:tab pos="8459788" algn="l"/>
                <a:tab pos="8916988" algn="l"/>
                <a:tab pos="9374188" algn="l"/>
              </a:tabLst>
              <a:defRPr/>
            </a:pPr>
            <a:endParaRPr lang="en-GB" sz="2800" dirty="0">
              <a:latin typeface="Candara" pitchFamily="34" charset="0"/>
            </a:endParaRPr>
          </a:p>
          <a:p>
            <a:pPr marL="230188" indent="-230188">
              <a:tabLst>
                <a:tab pos="687388" algn="l"/>
                <a:tab pos="1144588" algn="l"/>
                <a:tab pos="1601788" algn="l"/>
                <a:tab pos="2058988" algn="l"/>
                <a:tab pos="2516188" algn="l"/>
                <a:tab pos="2973388" algn="l"/>
                <a:tab pos="3430588" algn="l"/>
                <a:tab pos="3887788" algn="l"/>
                <a:tab pos="4344988" algn="l"/>
                <a:tab pos="4802188" algn="l"/>
                <a:tab pos="5259388" algn="l"/>
                <a:tab pos="5716588" algn="l"/>
                <a:tab pos="6173788" algn="l"/>
                <a:tab pos="6630988" algn="l"/>
                <a:tab pos="7088188" algn="l"/>
                <a:tab pos="7545388" algn="l"/>
                <a:tab pos="8002588" algn="l"/>
                <a:tab pos="8459788" algn="l"/>
                <a:tab pos="8916988" algn="l"/>
                <a:tab pos="9374188" algn="l"/>
              </a:tabLst>
              <a:defRPr/>
            </a:pPr>
            <a:endParaRPr lang="en-GB" dirty="0" smtClean="0">
              <a:latin typeface="Candara" pitchFamily="34" charset="0"/>
            </a:endParaRPr>
          </a:p>
          <a:p>
            <a:pPr marL="230188" indent="-230188">
              <a:tabLst>
                <a:tab pos="687388" algn="l"/>
                <a:tab pos="1144588" algn="l"/>
                <a:tab pos="1601788" algn="l"/>
                <a:tab pos="2058988" algn="l"/>
                <a:tab pos="2516188" algn="l"/>
                <a:tab pos="2973388" algn="l"/>
                <a:tab pos="3430588" algn="l"/>
                <a:tab pos="3887788" algn="l"/>
                <a:tab pos="4344988" algn="l"/>
                <a:tab pos="4802188" algn="l"/>
                <a:tab pos="5259388" algn="l"/>
                <a:tab pos="5716588" algn="l"/>
                <a:tab pos="6173788" algn="l"/>
                <a:tab pos="6630988" algn="l"/>
                <a:tab pos="7088188" algn="l"/>
                <a:tab pos="7545388" algn="l"/>
                <a:tab pos="8002588" algn="l"/>
                <a:tab pos="8459788" algn="l"/>
                <a:tab pos="8916988" algn="l"/>
                <a:tab pos="9374188" algn="l"/>
              </a:tabLst>
              <a:defRPr/>
            </a:pPr>
            <a:endParaRPr lang="en-GB" sz="2800" dirty="0"/>
          </a:p>
          <a:p>
            <a:pPr>
              <a:buNone/>
            </a:pPr>
            <a:endParaRPr lang="ru-RU"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9" name="Рисунок 8" descr="4.JPG"/>
          <p:cNvPicPr>
            <a:picLocks noChangeAspect="1"/>
          </p:cNvPicPr>
          <p:nvPr/>
        </p:nvPicPr>
        <p:blipFill>
          <a:blip r:embed="rId2"/>
          <a:stretch>
            <a:fillRect/>
          </a:stretch>
        </p:blipFill>
        <p:spPr>
          <a:xfrm>
            <a:off x="1928794" y="2357430"/>
            <a:ext cx="4562497" cy="500066"/>
          </a:xfrm>
          <a:prstGeom prst="rect">
            <a:avLst/>
          </a:prstGeom>
        </p:spPr>
      </p:pic>
      <p:graphicFrame>
        <p:nvGraphicFramePr>
          <p:cNvPr id="10" name="Таблица 9"/>
          <p:cNvGraphicFramePr>
            <a:graphicFrameLocks noGrp="1"/>
          </p:cNvGraphicFramePr>
          <p:nvPr/>
        </p:nvGraphicFramePr>
        <p:xfrm>
          <a:off x="928662" y="4929198"/>
          <a:ext cx="7072365" cy="1097280"/>
        </p:xfrm>
        <a:graphic>
          <a:graphicData uri="http://schemas.openxmlformats.org/drawingml/2006/table">
            <a:tbl>
              <a:tblPr firstRow="1" bandRow="1">
                <a:tableStyleId>{F5AB1C69-6EDB-4FF4-983F-18BD219EF322}</a:tableStyleId>
              </a:tblPr>
              <a:tblGrid>
                <a:gridCol w="1071570"/>
                <a:gridCol w="1285884"/>
                <a:gridCol w="1500198"/>
                <a:gridCol w="1285884"/>
                <a:gridCol w="1928829"/>
              </a:tblGrid>
              <a:tr h="0">
                <a:tc>
                  <a:txBody>
                    <a:bodyPr/>
                    <a:lstStyle/>
                    <a:p>
                      <a:endParaRPr lang="ru-RU" dirty="0"/>
                    </a:p>
                  </a:txBody>
                  <a:tcPr/>
                </a:tc>
                <a:tc>
                  <a:txBody>
                    <a:bodyPr/>
                    <a:lstStyle/>
                    <a:p>
                      <a:r>
                        <a:rPr lang="ru-RU" dirty="0" smtClean="0"/>
                        <a:t>Я</a:t>
                      </a:r>
                      <a:endParaRPr lang="ru-RU" dirty="0"/>
                    </a:p>
                  </a:txBody>
                  <a:tcPr/>
                </a:tc>
                <a:tc>
                  <a:txBody>
                    <a:bodyPr/>
                    <a:lstStyle/>
                    <a:p>
                      <a:r>
                        <a:rPr lang="ru-RU" dirty="0" smtClean="0"/>
                        <a:t>люблю</a:t>
                      </a:r>
                      <a:endParaRPr lang="ru-RU" dirty="0"/>
                    </a:p>
                  </a:txBody>
                  <a:tcPr/>
                </a:tc>
                <a:tc>
                  <a:txBody>
                    <a:bodyPr/>
                    <a:lstStyle/>
                    <a:p>
                      <a:r>
                        <a:rPr lang="ru-RU" dirty="0" smtClean="0"/>
                        <a:t>ненавижу</a:t>
                      </a:r>
                      <a:endParaRPr lang="ru-RU" dirty="0"/>
                    </a:p>
                  </a:txBody>
                  <a:tcPr/>
                </a:tc>
                <a:tc>
                  <a:txBody>
                    <a:bodyPr/>
                    <a:lstStyle/>
                    <a:p>
                      <a:r>
                        <a:rPr lang="ru-RU" dirty="0" smtClean="0"/>
                        <a:t>кластеризацию</a:t>
                      </a:r>
                      <a:endParaRPr lang="ru-RU" dirty="0"/>
                    </a:p>
                  </a:txBody>
                  <a:tcPr/>
                </a:tc>
              </a:tr>
              <a:tr h="0">
                <a:tc>
                  <a:txBody>
                    <a:bodyPr/>
                    <a:lstStyle/>
                    <a:p>
                      <a:r>
                        <a:rPr lang="en-US" dirty="0" smtClean="0"/>
                        <a:t>D1</a:t>
                      </a:r>
                      <a:endParaRPr lang="ru-RU" dirty="0"/>
                    </a:p>
                  </a:txBody>
                  <a:tcPr/>
                </a:tc>
                <a:tc>
                  <a:txBody>
                    <a:bodyPr/>
                    <a:lstStyle/>
                    <a:p>
                      <a:r>
                        <a:rPr lang="ru-RU" dirty="0" smtClean="0"/>
                        <a:t>1</a:t>
                      </a:r>
                      <a:endParaRPr lang="ru-RU" dirty="0"/>
                    </a:p>
                  </a:txBody>
                  <a:tcPr/>
                </a:tc>
                <a:tc>
                  <a:txBody>
                    <a:bodyPr/>
                    <a:lstStyle/>
                    <a:p>
                      <a:r>
                        <a:rPr lang="ru-RU" dirty="0" smtClean="0"/>
                        <a:t>1</a:t>
                      </a:r>
                      <a:endParaRPr lang="ru-RU" dirty="0"/>
                    </a:p>
                  </a:txBody>
                  <a:tcPr/>
                </a:tc>
                <a:tc>
                  <a:txBody>
                    <a:bodyPr/>
                    <a:lstStyle/>
                    <a:p>
                      <a:r>
                        <a:rPr lang="ru-RU" dirty="0" smtClean="0"/>
                        <a:t>0</a:t>
                      </a:r>
                      <a:endParaRPr lang="ru-RU" dirty="0"/>
                    </a:p>
                  </a:txBody>
                  <a:tcPr/>
                </a:tc>
                <a:tc>
                  <a:txBody>
                    <a:bodyPr/>
                    <a:lstStyle/>
                    <a:p>
                      <a:r>
                        <a:rPr lang="ru-RU" dirty="0" smtClean="0"/>
                        <a:t>1</a:t>
                      </a:r>
                      <a:endParaRPr lang="ru-RU" dirty="0"/>
                    </a:p>
                  </a:txBody>
                  <a:tcPr/>
                </a:tc>
              </a:tr>
              <a:tr h="0">
                <a:tc>
                  <a:txBody>
                    <a:bodyPr/>
                    <a:lstStyle/>
                    <a:p>
                      <a:r>
                        <a:rPr lang="en-US" dirty="0" smtClean="0"/>
                        <a:t>D2</a:t>
                      </a:r>
                      <a:endParaRPr lang="ru-RU" dirty="0"/>
                    </a:p>
                  </a:txBody>
                  <a:tcPr/>
                </a:tc>
                <a:tc>
                  <a:txBody>
                    <a:bodyPr/>
                    <a:lstStyle/>
                    <a:p>
                      <a:r>
                        <a:rPr lang="ru-RU" dirty="0" smtClean="0"/>
                        <a:t>1</a:t>
                      </a:r>
                      <a:endParaRPr lang="ru-RU" dirty="0"/>
                    </a:p>
                  </a:txBody>
                  <a:tcPr/>
                </a:tc>
                <a:tc>
                  <a:txBody>
                    <a:bodyPr/>
                    <a:lstStyle/>
                    <a:p>
                      <a:r>
                        <a:rPr lang="ru-RU" dirty="0" smtClean="0"/>
                        <a:t>0</a:t>
                      </a:r>
                      <a:endParaRPr lang="ru-RU" dirty="0"/>
                    </a:p>
                  </a:txBody>
                  <a:tcPr/>
                </a:tc>
                <a:tc>
                  <a:txBody>
                    <a:bodyPr/>
                    <a:lstStyle/>
                    <a:p>
                      <a:r>
                        <a:rPr lang="ru-RU" dirty="0" smtClean="0"/>
                        <a:t>2</a:t>
                      </a:r>
                      <a:endParaRPr lang="ru-RU" dirty="0"/>
                    </a:p>
                  </a:txBody>
                  <a:tcPr/>
                </a:tc>
                <a:tc>
                  <a:txBody>
                    <a:bodyPr/>
                    <a:lstStyle/>
                    <a:p>
                      <a:r>
                        <a:rPr lang="ru-RU" dirty="0" smtClean="0"/>
                        <a:t>1</a:t>
                      </a:r>
                      <a:endParaRPr lang="ru-RU" dirty="0"/>
                    </a:p>
                  </a:txBody>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071546"/>
            <a:ext cx="8229600" cy="5054617"/>
          </a:xfrm>
        </p:spPr>
        <p:txBody>
          <a:bodyPr/>
          <a:lstStyle/>
          <a:p>
            <a:pPr>
              <a:buNone/>
            </a:pPr>
            <a:r>
              <a:rPr lang="ru-RU" dirty="0"/>
              <a:t> </a:t>
            </a:r>
            <a:r>
              <a:rPr lang="en-US" sz="2500" b="1" dirty="0" smtClean="0">
                <a:latin typeface="Candara" pitchFamily="34" charset="0"/>
              </a:rPr>
              <a:t>Term Frequency Inverse Document Frequency</a:t>
            </a:r>
            <a:r>
              <a:rPr lang="ru-RU" sz="2500" dirty="0" smtClean="0">
                <a:latin typeface="Candara" pitchFamily="34" charset="0"/>
              </a:rPr>
              <a:t>:</a:t>
            </a:r>
          </a:p>
          <a:p>
            <a:pPr>
              <a:buNone/>
            </a:pPr>
            <a:r>
              <a:rPr lang="ru-RU" sz="2500" dirty="0" smtClean="0">
                <a:latin typeface="Candara" pitchFamily="34" charset="0"/>
              </a:rPr>
              <a:t>  чем слово появляется чаще, тем выше вес, и наоборот</a:t>
            </a:r>
          </a:p>
          <a:p>
            <a:pPr>
              <a:buNone/>
            </a:pPr>
            <a:endParaRPr lang="ru-RU" sz="2500" dirty="0" smtClean="0">
              <a:latin typeface="Candara" pitchFamily="34" charset="0"/>
            </a:endParaRPr>
          </a:p>
          <a:p>
            <a:pPr>
              <a:buNone/>
            </a:pPr>
            <a:endParaRPr lang="ru-RU" sz="2500" dirty="0">
              <a:latin typeface="Candara" pitchFamily="34" charset="0"/>
            </a:endParaRPr>
          </a:p>
          <a:p>
            <a:pPr>
              <a:buNone/>
            </a:pPr>
            <a:endParaRPr lang="ru-RU" sz="2500" dirty="0" smtClean="0">
              <a:latin typeface="Candara" pitchFamily="34" charset="0"/>
            </a:endParaRPr>
          </a:p>
          <a:p>
            <a:pPr>
              <a:buNone/>
            </a:pPr>
            <a:r>
              <a:rPr lang="ru-RU" sz="2500" dirty="0" smtClean="0">
                <a:latin typeface="Candara" pitchFamily="34" charset="0"/>
              </a:rPr>
              <a:t>      - количество появлений признака     в документе      ,</a:t>
            </a:r>
          </a:p>
          <a:p>
            <a:pPr>
              <a:buNone/>
            </a:pPr>
            <a:r>
              <a:rPr lang="ru-RU" sz="2500" dirty="0">
                <a:latin typeface="Candara" pitchFamily="34" charset="0"/>
              </a:rPr>
              <a:t> </a:t>
            </a:r>
            <a:r>
              <a:rPr lang="ru-RU" sz="2500" dirty="0" smtClean="0">
                <a:latin typeface="Candara" pitchFamily="34" charset="0"/>
              </a:rPr>
              <a:t>     - количество появлений признака     во всех документах множества </a:t>
            </a:r>
            <a:r>
              <a:rPr lang="en-US" sz="2500" dirty="0" smtClean="0">
                <a:latin typeface="Candara" pitchFamily="34" charset="0"/>
              </a:rPr>
              <a:t>D</a:t>
            </a:r>
            <a:endParaRPr lang="ru-RU" sz="2500" dirty="0" smtClean="0">
              <a:latin typeface="Candara" pitchFamily="34" charset="0"/>
            </a:endParaRPr>
          </a:p>
          <a:p>
            <a:pPr>
              <a:buNone/>
            </a:pPr>
            <a:endParaRPr lang="ru-RU" sz="2500" dirty="0" smtClean="0">
              <a:latin typeface="Candara" pitchFamily="34" charset="0"/>
            </a:endParaRPr>
          </a:p>
          <a:p>
            <a:pPr>
              <a:buNone/>
            </a:pPr>
            <a:endParaRPr lang="ru-RU" sz="2500" dirty="0">
              <a:latin typeface="Candara" pitchFamily="34" charset="0"/>
            </a:endParaRPr>
          </a:p>
        </p:txBody>
      </p:sp>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Кластеризация документов – подготовка</a:t>
            </a:r>
            <a:endParaRPr lang="ru-RU" sz="2800" dirty="0">
              <a:latin typeface="Candara" pitchFamily="34" charset="0"/>
            </a:endParaRPr>
          </a:p>
        </p:txBody>
      </p:sp>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21505"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643174" y="2214554"/>
            <a:ext cx="3357586" cy="1214446"/>
          </a:xfrm>
          <a:prstGeom prst="rect">
            <a:avLst/>
          </a:prstGeom>
          <a:noFill/>
        </p:spPr>
      </p:pic>
      <p:sp>
        <p:nvSpPr>
          <p:cNvPr id="2150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21507"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00034" y="3571876"/>
            <a:ext cx="391208" cy="357190"/>
          </a:xfrm>
          <a:prstGeom prst="rect">
            <a:avLst/>
          </a:prstGeom>
          <a:noFill/>
        </p:spPr>
      </p:pic>
      <p:sp>
        <p:nvSpPr>
          <p:cNvPr id="2151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215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21511" name="Picture 7"/>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643570" y="3571876"/>
            <a:ext cx="214314" cy="329714"/>
          </a:xfrm>
          <a:prstGeom prst="rect">
            <a:avLst/>
          </a:prstGeom>
          <a:noFill/>
        </p:spPr>
      </p:pic>
      <p:sp>
        <p:nvSpPr>
          <p:cNvPr id="2151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21513" name="Picture 9"/>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786710" y="3571876"/>
            <a:ext cx="232174" cy="357190"/>
          </a:xfrm>
          <a:prstGeom prst="rect">
            <a:avLst/>
          </a:prstGeom>
          <a:noFill/>
        </p:spPr>
      </p:pic>
      <p:sp>
        <p:nvSpPr>
          <p:cNvPr id="21516"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21515" name="Picture 11"/>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500034" y="4000504"/>
            <a:ext cx="354808" cy="357190"/>
          </a:xfrm>
          <a:prstGeom prst="rect">
            <a:avLst/>
          </a:prstGeom>
          <a:noFill/>
        </p:spPr>
      </p:pic>
      <p:pic>
        <p:nvPicPr>
          <p:cNvPr id="17" name="Picture 7"/>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643570" y="4000504"/>
            <a:ext cx="214314" cy="329714"/>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142984"/>
            <a:ext cx="8229600" cy="4983179"/>
          </a:xfrm>
        </p:spPr>
        <p:txBody>
          <a:bodyPr>
            <a:normAutofit/>
          </a:bodyPr>
          <a:lstStyle/>
          <a:p>
            <a:pPr>
              <a:buNone/>
            </a:pPr>
            <a:r>
              <a:rPr lang="ru-RU" sz="2500" dirty="0" smtClean="0">
                <a:latin typeface="Candara" pitchFamily="34" charset="0"/>
              </a:rPr>
              <a:t>   </a:t>
            </a:r>
            <a:r>
              <a:rPr lang="en-US" sz="2500" b="1" dirty="0" smtClean="0">
                <a:latin typeface="Candara" pitchFamily="34" charset="0"/>
              </a:rPr>
              <a:t>Term Length Term Frequency</a:t>
            </a:r>
            <a:r>
              <a:rPr lang="ru-RU" sz="2500" dirty="0" smtClean="0">
                <a:latin typeface="Candara" pitchFamily="34" charset="0"/>
              </a:rPr>
              <a:t>:</a:t>
            </a:r>
          </a:p>
          <a:p>
            <a:pPr>
              <a:buNone/>
            </a:pPr>
            <a:r>
              <a:rPr lang="ru-RU" sz="2500" dirty="0" smtClean="0">
                <a:latin typeface="Candara" pitchFamily="34" charset="0"/>
              </a:rPr>
              <a:t>   Слова, которые появляются часто, стремятся быть </a:t>
            </a:r>
          </a:p>
          <a:p>
            <a:pPr>
              <a:buNone/>
            </a:pPr>
            <a:r>
              <a:rPr lang="ru-RU" sz="2500" dirty="0">
                <a:latin typeface="Candara" pitchFamily="34" charset="0"/>
              </a:rPr>
              <a:t> </a:t>
            </a:r>
            <a:r>
              <a:rPr lang="ru-RU" sz="2500" dirty="0" smtClean="0">
                <a:latin typeface="Candara" pitchFamily="34" charset="0"/>
              </a:rPr>
              <a:t>  краткими – </a:t>
            </a:r>
            <a:r>
              <a:rPr lang="ru-RU" sz="2500" dirty="0" err="1" smtClean="0">
                <a:latin typeface="Candara" pitchFamily="34" charset="0"/>
              </a:rPr>
              <a:t>стоп-слова</a:t>
            </a:r>
            <a:r>
              <a:rPr lang="ru-RU" sz="2500" dirty="0" smtClean="0">
                <a:latin typeface="Candara" pitchFamily="34" charset="0"/>
              </a:rPr>
              <a:t>.</a:t>
            </a:r>
          </a:p>
          <a:p>
            <a:pPr>
              <a:buNone/>
            </a:pPr>
            <a:r>
              <a:rPr lang="ru-RU" sz="2500" dirty="0" smtClean="0">
                <a:latin typeface="Candara" pitchFamily="34" charset="0"/>
              </a:rPr>
              <a:t>   Кластеры – тоже векторы: </a:t>
            </a:r>
          </a:p>
          <a:p>
            <a:pPr>
              <a:buNone/>
            </a:pPr>
            <a:endParaRPr lang="ru-RU" sz="2500" dirty="0">
              <a:latin typeface="Candara" pitchFamily="34" charset="0"/>
            </a:endParaRPr>
          </a:p>
          <a:p>
            <a:pPr>
              <a:buNone/>
            </a:pPr>
            <a:r>
              <a:rPr lang="ru-RU" sz="2500" dirty="0" smtClean="0">
                <a:latin typeface="Candara" pitchFamily="34" charset="0"/>
              </a:rPr>
              <a:t>   Цель – группировка документов (представленных </a:t>
            </a:r>
          </a:p>
          <a:p>
            <a:pPr>
              <a:buNone/>
            </a:pPr>
            <a:r>
              <a:rPr lang="ru-RU" sz="2500" dirty="0">
                <a:latin typeface="Candara" pitchFamily="34" charset="0"/>
              </a:rPr>
              <a:t> </a:t>
            </a:r>
            <a:r>
              <a:rPr lang="ru-RU" sz="2500" dirty="0" smtClean="0">
                <a:latin typeface="Candara" pitchFamily="34" charset="0"/>
              </a:rPr>
              <a:t>  векторами) по кластерам в соответствии с близостью</a:t>
            </a:r>
          </a:p>
          <a:p>
            <a:pPr>
              <a:buNone/>
            </a:pPr>
            <a:r>
              <a:rPr lang="ru-RU" sz="2500" dirty="0" smtClean="0">
                <a:latin typeface="Candara" pitchFamily="34" charset="0"/>
              </a:rPr>
              <a:t>   их к центрам. Близость определяется так:</a:t>
            </a:r>
            <a:endParaRPr lang="en-US" sz="2500" dirty="0" smtClean="0">
              <a:latin typeface="Candara" pitchFamily="34" charset="0"/>
            </a:endParaRPr>
          </a:p>
        </p:txBody>
      </p:sp>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Кластеризация документов – подготовка</a:t>
            </a:r>
            <a:endParaRPr lang="ru-RU" sz="2800" dirty="0">
              <a:latin typeface="Candara" pitchFamily="34" charset="0"/>
            </a:endParaRPr>
          </a:p>
        </p:txBody>
      </p:sp>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22529"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571868" y="2928934"/>
            <a:ext cx="1714512" cy="433389"/>
          </a:xfrm>
          <a:prstGeom prst="rect">
            <a:avLst/>
          </a:prstGeom>
          <a:noFill/>
        </p:spPr>
      </p:pic>
      <p:sp>
        <p:nvSpPr>
          <p:cNvPr id="225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22531"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8992" y="4786322"/>
            <a:ext cx="2214578" cy="928691"/>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428736"/>
            <a:ext cx="8229600" cy="4697427"/>
          </a:xfrm>
        </p:spPr>
        <p:txBody>
          <a:bodyPr>
            <a:normAutofit/>
          </a:bodyPr>
          <a:lstStyle/>
          <a:p>
            <a:pPr>
              <a:buNone/>
            </a:pPr>
            <a:r>
              <a:rPr lang="ru-RU" sz="2800" dirty="0">
                <a:latin typeface="Candara" pitchFamily="34" charset="0"/>
              </a:rPr>
              <a:t> </a:t>
            </a:r>
            <a:r>
              <a:rPr lang="ru-RU" sz="2800" dirty="0" smtClean="0">
                <a:latin typeface="Candara" pitchFamily="34" charset="0"/>
              </a:rPr>
              <a:t>1. Иерархические – </a:t>
            </a:r>
            <a:r>
              <a:rPr lang="en-US" sz="2800" dirty="0" smtClean="0">
                <a:latin typeface="Candara" pitchFamily="34" charset="0"/>
              </a:rPr>
              <a:t>Hierarchical Agglomerative Clustering, Principal Direction Divisive </a:t>
            </a:r>
            <a:r>
              <a:rPr lang="en-US" sz="2800" dirty="0" err="1" smtClean="0">
                <a:latin typeface="Candara" pitchFamily="34" charset="0"/>
              </a:rPr>
              <a:t>Partitionong</a:t>
            </a:r>
            <a:endParaRPr lang="en-US" sz="2800" dirty="0" smtClean="0">
              <a:latin typeface="Candara" pitchFamily="34" charset="0"/>
            </a:endParaRPr>
          </a:p>
          <a:p>
            <a:pPr>
              <a:buNone/>
            </a:pPr>
            <a:r>
              <a:rPr lang="en-US" sz="2800" dirty="0">
                <a:latin typeface="Candara" pitchFamily="34" charset="0"/>
              </a:rPr>
              <a:t> </a:t>
            </a:r>
            <a:r>
              <a:rPr lang="en-US" sz="2800" dirty="0" smtClean="0">
                <a:latin typeface="Candara" pitchFamily="34" charset="0"/>
              </a:rPr>
              <a:t>2</a:t>
            </a:r>
            <a:r>
              <a:rPr lang="ru-RU" sz="2800" dirty="0" smtClean="0">
                <a:latin typeface="Candara" pitchFamily="34" charset="0"/>
              </a:rPr>
              <a:t>. Бинарные – </a:t>
            </a:r>
            <a:r>
              <a:rPr lang="en-US" sz="2800" dirty="0" smtClean="0">
                <a:latin typeface="Candara" pitchFamily="34" charset="0"/>
              </a:rPr>
              <a:t>k-means, Online spherical k-means</a:t>
            </a:r>
          </a:p>
          <a:p>
            <a:pPr>
              <a:buNone/>
            </a:pPr>
            <a:r>
              <a:rPr lang="ru-RU" sz="2800" dirty="0" smtClean="0">
                <a:latin typeface="Candara" pitchFamily="34" charset="0"/>
              </a:rPr>
              <a:t> </a:t>
            </a:r>
            <a:r>
              <a:rPr lang="en-US" sz="2800" dirty="0" smtClean="0">
                <a:latin typeface="Candara" pitchFamily="34" charset="0"/>
              </a:rPr>
              <a:t>3</a:t>
            </a:r>
            <a:r>
              <a:rPr lang="ru-RU" sz="2800" dirty="0" smtClean="0">
                <a:latin typeface="Candara" pitchFamily="34" charset="0"/>
              </a:rPr>
              <a:t>. Остальные.</a:t>
            </a:r>
            <a:endParaRPr lang="ru-RU" sz="2800" dirty="0">
              <a:latin typeface="Candara" pitchFamily="34" charset="0"/>
            </a:endParaRPr>
          </a:p>
        </p:txBody>
      </p:sp>
      <p:sp>
        <p:nvSpPr>
          <p:cNvPr id="4" name="Заголовок 1"/>
          <p:cNvSpPr>
            <a:spLocks noGrp="1"/>
          </p:cNvSpPr>
          <p:nvPr>
            <p:ph type="title"/>
          </p:nvPr>
        </p:nvSpPr>
        <p:spPr>
          <a:xfrm>
            <a:off x="500034" y="500042"/>
            <a:ext cx="8229600" cy="582594"/>
          </a:xfrm>
        </p:spPr>
        <p:txBody>
          <a:bodyPr>
            <a:noAutofit/>
          </a:bodyPr>
          <a:lstStyle/>
          <a:p>
            <a:pPr algn="r"/>
            <a:r>
              <a:rPr lang="ru-RU" sz="2800" dirty="0" smtClean="0">
                <a:latin typeface="Candara" pitchFamily="34" charset="0"/>
              </a:rPr>
              <a:t>Кластеризация документов – алгоритмы</a:t>
            </a:r>
            <a:br>
              <a:rPr lang="ru-RU" sz="2800" dirty="0" smtClean="0">
                <a:latin typeface="Candara" pitchFamily="34" charset="0"/>
              </a:rPr>
            </a:br>
            <a:endParaRPr lang="ru-RU" sz="2800" dirty="0">
              <a:latin typeface="Candara" pitchFamily="34" charset="0"/>
            </a:endParaRPr>
          </a:p>
        </p:txBody>
      </p:sp>
      <p:pic>
        <p:nvPicPr>
          <p:cNvPr id="5" name="Рисунок 4" descr="11.jpg"/>
          <p:cNvPicPr>
            <a:picLocks noChangeAspect="1"/>
          </p:cNvPicPr>
          <p:nvPr/>
        </p:nvPicPr>
        <p:blipFill>
          <a:blip r:embed="rId2"/>
          <a:stretch>
            <a:fillRect/>
          </a:stretch>
        </p:blipFill>
        <p:spPr>
          <a:xfrm>
            <a:off x="3286116" y="2857496"/>
            <a:ext cx="4590254" cy="400050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57200" y="1285860"/>
            <a:ext cx="8229600" cy="4840303"/>
          </a:xfrm>
        </p:spPr>
        <p:txBody>
          <a:bodyPr>
            <a:normAutofit/>
          </a:bodyPr>
          <a:lstStyle/>
          <a:p>
            <a:pPr>
              <a:buNone/>
            </a:pPr>
            <a:r>
              <a:rPr lang="ru-RU" sz="2500" dirty="0" smtClean="0">
                <a:latin typeface="Candara" pitchFamily="34" charset="0"/>
              </a:rPr>
              <a:t>     Латентно-семантический анализ (ЛСА) — это метод обработки текстовой информации, анализирующий взаимосвязь между коллекцией документов и терминами в них встречающимися, сопоставляющий некоторые факторы (тематики) всем документам и терминам.</a:t>
            </a:r>
            <a:endParaRPr lang="ru-RU" sz="2500" dirty="0">
              <a:latin typeface="Candara" pitchFamily="34" charset="0"/>
            </a:endParaRPr>
          </a:p>
        </p:txBody>
      </p:sp>
      <p:sp>
        <p:nvSpPr>
          <p:cNvPr id="4" name="Заголовок 1"/>
          <p:cNvSpPr>
            <a:spLocks noGrp="1"/>
          </p:cNvSpPr>
          <p:nvPr>
            <p:ph type="title"/>
          </p:nvPr>
        </p:nvSpPr>
        <p:spPr>
          <a:xfrm>
            <a:off x="500034" y="357166"/>
            <a:ext cx="8229600" cy="582594"/>
          </a:xfrm>
        </p:spPr>
        <p:txBody>
          <a:bodyPr>
            <a:normAutofit/>
          </a:bodyPr>
          <a:lstStyle/>
          <a:p>
            <a:pPr algn="r"/>
            <a:r>
              <a:rPr lang="ru-RU" sz="2800" dirty="0" smtClean="0">
                <a:latin typeface="Candara" pitchFamily="34" charset="0"/>
              </a:rPr>
              <a:t>Латентно-семантический анализ</a:t>
            </a:r>
            <a:endParaRPr lang="ru-RU" sz="2800" dirty="0">
              <a:latin typeface="Candara" pitchFamily="34" charset="0"/>
            </a:endParaRPr>
          </a:p>
        </p:txBody>
      </p:sp>
      <p:pic>
        <p:nvPicPr>
          <p:cNvPr id="5" name="Рисунок 4" descr="5.jpg"/>
          <p:cNvPicPr>
            <a:picLocks noChangeAspect="1"/>
          </p:cNvPicPr>
          <p:nvPr/>
        </p:nvPicPr>
        <p:blipFill>
          <a:blip r:embed="rId2"/>
          <a:stretch>
            <a:fillRect/>
          </a:stretch>
        </p:blipFill>
        <p:spPr>
          <a:xfrm>
            <a:off x="5572132" y="3357562"/>
            <a:ext cx="2857500" cy="28575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TotalTime>
  <Words>1636</Words>
  <Application>Microsoft Office PowerPoint</Application>
  <PresentationFormat>Экран (4:3)</PresentationFormat>
  <Paragraphs>256</Paragraphs>
  <Slides>45</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45</vt:i4>
      </vt:variant>
    </vt:vector>
  </HeadingPairs>
  <TitlesOfParts>
    <vt:vector size="46" baseType="lpstr">
      <vt:lpstr>Тема Office</vt:lpstr>
      <vt:lpstr>Текстовый анализ: кластеризация, аннотирование, анализ тональности</vt:lpstr>
      <vt:lpstr>Кластеризация документов</vt:lpstr>
      <vt:lpstr>Кластеризация документов</vt:lpstr>
      <vt:lpstr>Кластеризация документов – подготовка</vt:lpstr>
      <vt:lpstr>Кластеризация документов – подготовка</vt:lpstr>
      <vt:lpstr>Кластеризация документов – подготовка</vt:lpstr>
      <vt:lpstr>Кластеризация документов – подготовка</vt:lpstr>
      <vt:lpstr>Кластеризация документов – алгоритмы </vt:lpstr>
      <vt:lpstr>Латентно-семантический анализ</vt:lpstr>
      <vt:lpstr>Латентно-семантический анализ</vt:lpstr>
      <vt:lpstr>Латентно-семантический анализ</vt:lpstr>
      <vt:lpstr>Латентно-семантический анализ</vt:lpstr>
      <vt:lpstr>Латентно-семантический анализ</vt:lpstr>
      <vt:lpstr>Латентно-семантический анализ</vt:lpstr>
      <vt:lpstr>Латентно-семантический анализ</vt:lpstr>
      <vt:lpstr>Lingo </vt:lpstr>
      <vt:lpstr>Lingo </vt:lpstr>
      <vt:lpstr>Lingo </vt:lpstr>
      <vt:lpstr>Аннотирование текста </vt:lpstr>
      <vt:lpstr>Аннотирование текста </vt:lpstr>
      <vt:lpstr>Аннотирование текста </vt:lpstr>
      <vt:lpstr>Аннотирование текста </vt:lpstr>
      <vt:lpstr>Аннотирование текста </vt:lpstr>
      <vt:lpstr>Аннотирование текста </vt:lpstr>
      <vt:lpstr>Аннотирование текста </vt:lpstr>
      <vt:lpstr>Аннотирование текста </vt:lpstr>
      <vt:lpstr>Аннотирование текста </vt:lpstr>
      <vt:lpstr>Слайд 28</vt:lpstr>
      <vt:lpstr>Слайд 29</vt:lpstr>
      <vt:lpstr>Слайд 30</vt:lpstr>
      <vt:lpstr>Слайд 31</vt:lpstr>
      <vt:lpstr>Аннотирование текста </vt:lpstr>
      <vt:lpstr>Слайд 33</vt:lpstr>
      <vt:lpstr>Слайд 34</vt:lpstr>
      <vt:lpstr>Слайд 35</vt:lpstr>
      <vt:lpstr>Слайд 36</vt:lpstr>
      <vt:lpstr>Слайд 37</vt:lpstr>
      <vt:lpstr>Слайд 38</vt:lpstr>
      <vt:lpstr>Слайд 39</vt:lpstr>
      <vt:lpstr>Слайд 40</vt:lpstr>
      <vt:lpstr>Слайд 41</vt:lpstr>
      <vt:lpstr>Слайд 42</vt:lpstr>
      <vt:lpstr>Слайд 43</vt:lpstr>
      <vt:lpstr>Спасибо за внимание!</vt:lpstr>
      <vt:lpstr>Слайд 45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Текстовый анализ: кластеризация, аннотирование, анализ тональности</dc:title>
  <dc:creator>Кристина</dc:creator>
  <cp:lastModifiedBy>gavk</cp:lastModifiedBy>
  <cp:revision>49</cp:revision>
  <dcterms:created xsi:type="dcterms:W3CDTF">2012-10-15T18:29:56Z</dcterms:created>
  <dcterms:modified xsi:type="dcterms:W3CDTF">2012-10-16T09:48:09Z</dcterms:modified>
</cp:coreProperties>
</file>